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6" d="100"/>
          <a:sy n="86"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1500"/>
            <a:ext cx="9144000" cy="2547257"/>
          </a:xfrm>
        </p:spPr>
        <p:txBody>
          <a:bodyPr/>
          <a:lstStyle/>
          <a:p>
            <a:r>
              <a:rPr lang="en-US" b="1" dirty="0">
                <a:solidFill>
                  <a:srgbClr val="0070C0"/>
                </a:solidFill>
              </a:rPr>
              <a:t>Chapter 1 </a:t>
            </a:r>
            <a:r>
              <a:rPr lang="en-US" dirty="0">
                <a:solidFill>
                  <a:srgbClr val="0070C0"/>
                </a:solidFill>
              </a:rPr>
              <a:t/>
            </a:r>
            <a:br>
              <a:rPr lang="en-US" dirty="0">
                <a:solidFill>
                  <a:srgbClr val="0070C0"/>
                </a:solidFill>
              </a:rPr>
            </a:br>
            <a:r>
              <a:rPr lang="en-US" b="1" dirty="0">
                <a:solidFill>
                  <a:srgbClr val="0070C0"/>
                </a:solidFill>
              </a:rPr>
              <a:t>Mathematical Programming</a:t>
            </a:r>
            <a:endParaRPr lang="en-US" dirty="0">
              <a:solidFill>
                <a:srgbClr val="0070C0"/>
              </a:solidFill>
            </a:endParaRPr>
          </a:p>
        </p:txBody>
      </p:sp>
      <p:sp>
        <p:nvSpPr>
          <p:cNvPr id="3" name="Subtitle 2"/>
          <p:cNvSpPr>
            <a:spLocks noGrp="1"/>
          </p:cNvSpPr>
          <p:nvPr>
            <p:ph type="subTitle" idx="1"/>
          </p:nvPr>
        </p:nvSpPr>
        <p:spPr>
          <a:xfrm>
            <a:off x="1524000" y="3233057"/>
            <a:ext cx="9144000" cy="2873829"/>
          </a:xfrm>
        </p:spPr>
        <p:txBody>
          <a:bodyPr>
            <a:noAutofit/>
          </a:bodyPr>
          <a:lstStyle/>
          <a:p>
            <a:pPr algn="l"/>
            <a:r>
              <a:rPr lang="en-US" sz="2800" b="1" dirty="0" smtClean="0">
                <a:solidFill>
                  <a:srgbClr val="FF0000"/>
                </a:solidFill>
              </a:rPr>
              <a:t>Optimization </a:t>
            </a:r>
            <a:r>
              <a:rPr lang="en-US" sz="2800" b="1" dirty="0">
                <a:solidFill>
                  <a:srgbClr val="FF0000"/>
                </a:solidFill>
              </a:rPr>
              <a:t>problems</a:t>
            </a:r>
            <a:endParaRPr lang="en-US" sz="2800" dirty="0">
              <a:solidFill>
                <a:srgbClr val="FF0000"/>
              </a:solidFill>
            </a:endParaRPr>
          </a:p>
          <a:p>
            <a:pPr algn="just"/>
            <a:r>
              <a:rPr lang="en-US" sz="2800" dirty="0"/>
              <a:t>In an optimization problem one seeks to maximize or minimize a specific quantity, called the objective which depends on a finite number of input variables. These variables may independent of one another, or they may be related through one or more constraints.</a:t>
            </a:r>
          </a:p>
        </p:txBody>
      </p:sp>
    </p:spTree>
    <p:extLst>
      <p:ext uri="{BB962C8B-B14F-4D97-AF65-F5344CB8AC3E}">
        <p14:creationId xmlns:p14="http://schemas.microsoft.com/office/powerpoint/2010/main" val="13024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69471"/>
                <a:ext cx="10515600" cy="5507492"/>
              </a:xfrm>
            </p:spPr>
            <p:txBody>
              <a:bodyPr/>
              <a:lstStyle/>
              <a:p>
                <a:pPr marL="0" indent="0">
                  <a:buNone/>
                </a:pPr>
                <a:r>
                  <a:rPr lang="en-US" dirty="0" smtClean="0"/>
                  <a:t>1.1:</a:t>
                </a:r>
              </a:p>
              <a:p>
                <a:pPr marL="0" indent="0">
                  <a:buNone/>
                </a:pPr>
                <a:r>
                  <a:rPr lang="en-US" dirty="0" smtClean="0"/>
                  <a:t>The </a:t>
                </a:r>
                <a:r>
                  <a:rPr lang="en-US" dirty="0"/>
                  <a:t>objective is to minimize the coast (in cents), z , of a pound of meat loaf, where z equal to 80 times the poundage of ground beef used plus 60 times the poundage of ground pork used.</a:t>
                </a:r>
              </a:p>
              <a:p>
                <a:pPr marL="0" indent="0">
                  <a:buNone/>
                </a:pPr>
                <a:r>
                  <a:rPr lang="en-US" dirty="0"/>
                  <a:t>Defining</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 Poundage of ground beef used in each pound of meat loaf</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Poundage of ground pork used in each pound of meat loaf</a:t>
                </a:r>
              </a:p>
              <a:p>
                <a:pPr marL="0" indent="0">
                  <a:buNone/>
                </a:pPr>
                <a:r>
                  <a:rPr lang="en-US" dirty="0"/>
                  <a:t>We express the objective as</a:t>
                </a:r>
              </a:p>
              <a:p>
                <a:pPr marL="0" indent="0">
                  <a:buNone/>
                </a:pPr>
                <a:r>
                  <a:rPr lang="en-US" b="1" dirty="0" smtClean="0">
                    <a:solidFill>
                      <a:srgbClr val="FF0000"/>
                    </a:solidFill>
                  </a:rPr>
                  <a:t>Minimize: </a:t>
                </a:r>
                <a14:m>
                  <m:oMath xmlns:m="http://schemas.openxmlformats.org/officeDocument/2006/math">
                    <m:r>
                      <a:rPr lang="en-US" b="1" i="1">
                        <a:solidFill>
                          <a:srgbClr val="FF0000"/>
                        </a:solidFill>
                        <a:latin typeface="Cambria Math" panose="02040503050406030204" pitchFamily="18" charset="0"/>
                      </a:rPr>
                      <m:t>𝒛</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𝟖𝟎</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𝟏</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𝟔𝟎</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𝟐</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69471"/>
                <a:ext cx="10515600" cy="5507492"/>
              </a:xfrm>
              <a:blipFill rotWithShape="0">
                <a:blip r:embed="rId2"/>
                <a:stretch>
                  <a:fillRect l="-1217" t="-1883" r="-406"/>
                </a:stretch>
              </a:blipFill>
            </p:spPr>
            <p:txBody>
              <a:bodyPr/>
              <a:lstStyle/>
              <a:p>
                <a:r>
                  <a:rPr lang="en-US">
                    <a:noFill/>
                  </a:rPr>
                  <a:t> </a:t>
                </a:r>
              </a:p>
            </p:txBody>
          </p:sp>
        </mc:Fallback>
      </mc:AlternateContent>
    </p:spTree>
    <p:extLst>
      <p:ext uri="{BB962C8B-B14F-4D97-AF65-F5344CB8AC3E}">
        <p14:creationId xmlns:p14="http://schemas.microsoft.com/office/powerpoint/2010/main" val="374961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53143"/>
                <a:ext cx="10515600" cy="5523820"/>
              </a:xfrm>
            </p:spPr>
            <p:txBody>
              <a:bodyPr/>
              <a:lstStyle/>
              <a:p>
                <a:pPr marL="0" indent="0">
                  <a:buNone/>
                </a:pPr>
                <a:r>
                  <a:rPr lang="en-US" b="1" dirty="0" smtClean="0"/>
                  <a:t>1.1:</a:t>
                </a:r>
              </a:p>
              <a:p>
                <a:pPr marL="0" indent="0" algn="just">
                  <a:buNone/>
                </a:pPr>
                <a:r>
                  <a:rPr lang="en-US" b="1" dirty="0" smtClean="0"/>
                  <a:t>Each </a:t>
                </a:r>
                <a:r>
                  <a:rPr lang="en-US" b="1" dirty="0"/>
                  <a:t>pound of meat loaf will contains </a:t>
                </a: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𝟐𝟎</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 </m:t>
                    </m:r>
                  </m:oMath>
                </a14:m>
                <a:r>
                  <a:rPr lang="en-US" b="1" dirty="0"/>
                  <a:t>pounds of fat contributed from the beef and </a:t>
                </a: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𝟑𝟐</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 </m:t>
                    </m:r>
                  </m:oMath>
                </a14:m>
                <a:r>
                  <a:rPr lang="en-US" b="1" dirty="0"/>
                  <a:t>pounds of fat contributed from the pork. The total fat content of a pound of meat loaf must be no greater than 0.25 Ib. therefore,</a:t>
                </a:r>
                <a:endParaRPr lang="en-US" dirty="0"/>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panose="02040503050406030204" pitchFamily="18" charset="0"/>
                        </a:rPr>
                        <m:t>𝟎</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𝟐𝟎</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𝟏</m:t>
                          </m:r>
                        </m:sub>
                      </m:sSub>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𝟎</m:t>
                      </m:r>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𝟑𝟐</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𝟐</m:t>
                          </m:r>
                        </m:sub>
                      </m:sSub>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𝟎</m:t>
                      </m:r>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𝟐𝟓</m:t>
                      </m:r>
                    </m:oMath>
                  </m:oMathPara>
                </a14:m>
                <a:endParaRPr lang="en-US" dirty="0">
                  <a:solidFill>
                    <a:srgbClr val="00B050"/>
                  </a:solidFill>
                </a:endParaRPr>
              </a:p>
              <a:p>
                <a:pPr marL="0" indent="0">
                  <a:buNone/>
                </a:pPr>
                <a:r>
                  <a:rPr lang="en-US" b="1" dirty="0"/>
                  <a:t>The </a:t>
                </a:r>
                <a:r>
                  <a:rPr lang="en-US" b="1" dirty="0" err="1"/>
                  <a:t>poundages</a:t>
                </a:r>
                <a:r>
                  <a:rPr lang="en-US" b="1" dirty="0"/>
                  <a:t> of beef and pork used in each pound of loaf must sum to 1: hence</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𝟏</m:t>
                          </m:r>
                        </m:sub>
                      </m:sSub>
                      <m:r>
                        <a:rPr lang="en-US" b="1" i="1">
                          <a:solidFill>
                            <a:srgbClr val="00B050"/>
                          </a:solidFill>
                          <a:latin typeface="Cambria Math" panose="02040503050406030204" pitchFamily="18" charset="0"/>
                        </a:rPr>
                        <m:t>+</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𝟐</m:t>
                          </m:r>
                        </m:sub>
                      </m:sSub>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𝟏</m:t>
                      </m:r>
                    </m:oMath>
                  </m:oMathPara>
                </a14:m>
                <a:endParaRPr lang="en-US" dirty="0">
                  <a:solidFill>
                    <a:srgbClr val="00B050"/>
                  </a:solidFill>
                </a:endParaRPr>
              </a:p>
              <a:p>
                <a:pPr marL="0" indent="0">
                  <a:buNone/>
                </a:pPr>
                <a:r>
                  <a:rPr lang="en-US" b="1"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53143"/>
                <a:ext cx="10515600" cy="5523820"/>
              </a:xfrm>
              <a:blipFill rotWithShape="0">
                <a:blip r:embed="rId2"/>
                <a:stretch>
                  <a:fillRect l="-1217" t="-1766" r="-1333"/>
                </a:stretch>
              </a:blipFill>
            </p:spPr>
            <p:txBody>
              <a:bodyPr/>
              <a:lstStyle/>
              <a:p>
                <a:r>
                  <a:rPr lang="en-US">
                    <a:noFill/>
                  </a:rPr>
                  <a:t> </a:t>
                </a:r>
              </a:p>
            </p:txBody>
          </p:sp>
        </mc:Fallback>
      </mc:AlternateContent>
    </p:spTree>
    <p:extLst>
      <p:ext uri="{BB962C8B-B14F-4D97-AF65-F5344CB8AC3E}">
        <p14:creationId xmlns:p14="http://schemas.microsoft.com/office/powerpoint/2010/main" val="187706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800100"/>
                <a:ext cx="10515600" cy="5376863"/>
              </a:xfrm>
            </p:spPr>
            <p:txBody>
              <a:bodyPr>
                <a:normAutofit/>
              </a:bodyPr>
              <a:lstStyle/>
              <a:p>
                <a:pPr marL="0" indent="0">
                  <a:buNone/>
                </a:pPr>
                <a:r>
                  <a:rPr lang="en-US" dirty="0" smtClean="0"/>
                  <a:t>1.1:</a:t>
                </a:r>
              </a:p>
              <a:p>
                <a:pPr marL="0" indent="0">
                  <a:buNone/>
                </a:pPr>
                <a:r>
                  <a:rPr lang="en-US" dirty="0" smtClean="0"/>
                  <a:t>Finally</a:t>
                </a:r>
                <a:r>
                  <a:rPr lang="en-US" dirty="0"/>
                  <a:t>, the butcher shop may not use negative quantities of either meat, so the two hidden constraints are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 </m:t>
                    </m:r>
                  </m:oMath>
                </a14:m>
                <a:r>
                  <a:rPr lang="en-US" dirty="0"/>
                  <a:t> and</a:t>
                </a:r>
                <a14:m>
                  <m:oMath xmlns:m="http://schemas.openxmlformats.org/officeDocument/2006/math">
                    <m:r>
                      <a:rPr lang="en-US" i="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𝟎</m:t>
                    </m:r>
                  </m:oMath>
                </a14:m>
                <a:r>
                  <a:rPr lang="en-US" b="1" dirty="0"/>
                  <a:t>. Combining these conditions with (1), (2), and (3), we obtain</a:t>
                </a:r>
                <a:endParaRPr lang="en-US" dirty="0"/>
              </a:p>
              <a:p>
                <a:pPr marL="0" indent="0">
                  <a:buNone/>
                </a:pPr>
                <a:r>
                  <a:rPr lang="en-US" b="1" dirty="0" smtClean="0">
                    <a:solidFill>
                      <a:srgbClr val="FF0000"/>
                    </a:solidFill>
                  </a:rPr>
                  <a:t>Minimize: </a:t>
                </a:r>
                <a14:m>
                  <m:oMath xmlns:m="http://schemas.openxmlformats.org/officeDocument/2006/math">
                    <m:r>
                      <a:rPr lang="en-US" b="1" i="1">
                        <a:solidFill>
                          <a:srgbClr val="FF0000"/>
                        </a:solidFill>
                        <a:latin typeface="Cambria Math" panose="02040503050406030204" pitchFamily="18" charset="0"/>
                      </a:rPr>
                      <m:t>𝒛</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𝟖𝟎</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𝟏</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𝟔𝟎</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𝟐</m:t>
                        </m:r>
                      </m:sub>
                    </m:sSub>
                    <m:r>
                      <a:rPr lang="en-US" b="1" i="1">
                        <a:latin typeface="Cambria Math" panose="02040503050406030204" pitchFamily="18" charset="0"/>
                      </a:rPr>
                      <m:t>                                     </m:t>
                    </m:r>
                  </m:oMath>
                </a14:m>
                <a:endParaRPr lang="en-US" dirty="0" smtClean="0"/>
              </a:p>
              <a:p>
                <a:pPr marL="0" indent="0">
                  <a:buNone/>
                </a:pPr>
                <a:r>
                  <a:rPr lang="en-US" dirty="0"/>
                  <a:t>Subject to:</a:t>
                </a:r>
                <a:endParaRPr lang="en-US" b="1" i="1" dirty="0" smtClean="0"/>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panose="02040503050406030204" pitchFamily="18" charset="0"/>
                        </a:rPr>
                        <m:t>𝟎</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𝟐𝟎</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𝟏</m:t>
                          </m:r>
                        </m:sub>
                      </m:sSub>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𝟎</m:t>
                      </m:r>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𝟑𝟐</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𝟐</m:t>
                          </m:r>
                        </m:sub>
                      </m:sSub>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𝟎</m:t>
                      </m:r>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𝟐𝟓</m:t>
                      </m:r>
                      <m:r>
                        <a:rPr lang="en-US" b="1" i="1">
                          <a:solidFill>
                            <a:srgbClr val="00B050"/>
                          </a:solidFill>
                          <a:latin typeface="Cambria Math" panose="02040503050406030204" pitchFamily="18" charset="0"/>
                        </a:rPr>
                        <m:t>                                   (</m:t>
                      </m:r>
                      <m:r>
                        <a:rPr lang="en-US" b="1" i="1">
                          <a:solidFill>
                            <a:srgbClr val="00B050"/>
                          </a:solidFill>
                          <a:latin typeface="Cambria Math" panose="02040503050406030204" pitchFamily="18" charset="0"/>
                        </a:rPr>
                        <m:t>𝟒</m:t>
                      </m:r>
                      <m:r>
                        <a:rPr lang="en-US" b="1" i="1">
                          <a:solidFill>
                            <a:srgbClr val="00B050"/>
                          </a:solidFill>
                          <a:latin typeface="Cambria Math" panose="02040503050406030204" pitchFamily="18" charset="0"/>
                        </a:rPr>
                        <m:t>)</m:t>
                      </m:r>
                    </m:oMath>
                  </m:oMathPara>
                </a14:m>
                <a:endParaRPr lang="en-US" dirty="0">
                  <a:solidFill>
                    <a:srgbClr val="00B05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𝟏</m:t>
                          </m:r>
                        </m:sub>
                      </m:sSub>
                      <m:r>
                        <a:rPr lang="en-US" b="1" i="1">
                          <a:solidFill>
                            <a:srgbClr val="00B050"/>
                          </a:solidFill>
                          <a:latin typeface="Cambria Math" panose="02040503050406030204" pitchFamily="18" charset="0"/>
                        </a:rPr>
                        <m:t>+</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𝒙</m:t>
                          </m:r>
                        </m:e>
                        <m:sub>
                          <m:r>
                            <a:rPr lang="en-US" b="1" i="1">
                              <a:solidFill>
                                <a:srgbClr val="00B050"/>
                              </a:solidFill>
                              <a:latin typeface="Cambria Math" panose="02040503050406030204" pitchFamily="18" charset="0"/>
                            </a:rPr>
                            <m:t>𝟐</m:t>
                          </m:r>
                        </m:sub>
                      </m:sSub>
                      <m:r>
                        <a:rPr lang="en-US" b="1" i="1">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𝟏</m:t>
                      </m:r>
                      <m:r>
                        <a:rPr lang="en-US" b="1" i="1">
                          <a:solidFill>
                            <a:srgbClr val="00B050"/>
                          </a:solidFill>
                          <a:latin typeface="Cambria Math" panose="02040503050406030204" pitchFamily="18" charset="0"/>
                        </a:rPr>
                        <m:t>                                      </m:t>
                      </m:r>
                    </m:oMath>
                  </m:oMathPara>
                </a14:m>
                <a:endParaRPr lang="en-US" dirty="0">
                  <a:solidFill>
                    <a:srgbClr val="00B050"/>
                  </a:solidFill>
                </a:endParaRPr>
              </a:p>
              <a:p>
                <a:pPr marL="0" indent="0">
                  <a:buNone/>
                </a:pPr>
                <a:r>
                  <a:rPr lang="en-US" dirty="0" smtClean="0"/>
                  <a:t>With</a:t>
                </a:r>
                <a:r>
                  <a:rPr lang="en-US" dirty="0"/>
                  <a:t>: all variables nonnegative.     </a:t>
                </a:r>
              </a:p>
              <a:p>
                <a:pPr marL="0" indent="0">
                  <a:buNone/>
                </a:pPr>
                <a:r>
                  <a:rPr lang="en-US" dirty="0"/>
                  <a:t>System (4) is a linear program. As there are only two variables, a graphical solution may be given.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800100"/>
                <a:ext cx="10515600" cy="5376863"/>
              </a:xfrm>
              <a:blipFill rotWithShape="0">
                <a:blip r:embed="rId2"/>
                <a:stretch>
                  <a:fillRect l="-1217" t="-1814"/>
                </a:stretch>
              </a:blipFill>
            </p:spPr>
            <p:txBody>
              <a:bodyPr/>
              <a:lstStyle/>
              <a:p>
                <a:r>
                  <a:rPr lang="en-US">
                    <a:noFill/>
                  </a:rPr>
                  <a:t> </a:t>
                </a:r>
              </a:p>
            </p:txBody>
          </p:sp>
        </mc:Fallback>
      </mc:AlternateContent>
    </p:spTree>
    <p:extLst>
      <p:ext uri="{BB962C8B-B14F-4D97-AF65-F5344CB8AC3E}">
        <p14:creationId xmlns:p14="http://schemas.microsoft.com/office/powerpoint/2010/main" val="407532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85800"/>
                <a:ext cx="10515600" cy="5491163"/>
              </a:xfrm>
            </p:spPr>
            <p:txBody>
              <a:bodyPr>
                <a:normAutofit/>
              </a:bodyPr>
              <a:lstStyle/>
              <a:p>
                <a:pPr marL="457200" lvl="1" indent="0">
                  <a:buNone/>
                </a:pPr>
                <a:r>
                  <a:rPr lang="en-US" sz="3000" dirty="0" smtClean="0">
                    <a:solidFill>
                      <a:srgbClr val="FF0000"/>
                    </a:solidFill>
                  </a:rPr>
                  <a:t>1.2: Solve the linear program (4) of problem 1.1 graphically.</a:t>
                </a:r>
              </a:p>
              <a:p>
                <a:pPr marL="0" indent="0" algn="just">
                  <a:buNone/>
                </a:pPr>
                <a:r>
                  <a:rPr lang="en-US" dirty="0"/>
                  <a:t>See Fig 1.1. The feasible region – the set of point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satisfy all the constraints, including the non-negativity conditions- is the heavy line segment in the figure. To determine</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 the minimal value of z, we arbitrarily choose values of z and plot the graphs of associated objectives. By choosing </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70</m:t>
                    </m:r>
                  </m:oMath>
                </a14:m>
                <a:r>
                  <a:rPr lang="en-US" dirty="0"/>
                  <a:t> and</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75</m:t>
                    </m:r>
                  </m:oMath>
                </a14:m>
                <a:r>
                  <a:rPr lang="en-US" dirty="0"/>
                  <a:t>, we obtain the objectives</a:t>
                </a:r>
                <a:r>
                  <a:rPr lang="en-US" dirty="0" smtClean="0"/>
                  <a:t>.</a:t>
                </a:r>
                <a:endParaRPr lang="en-US" dirty="0"/>
              </a:p>
              <a:p>
                <a:pPr marL="0" indent="0" algn="just">
                  <a:buNone/>
                </a:pPr>
                <a14:m>
                  <m:oMath xmlns:m="http://schemas.openxmlformats.org/officeDocument/2006/math">
                    <m:r>
                      <a:rPr lang="en-US" i="1" smtClean="0">
                        <a:solidFill>
                          <a:srgbClr val="00B050"/>
                        </a:solidFill>
                        <a:latin typeface="Cambria Math" panose="02040503050406030204" pitchFamily="18" charset="0"/>
                      </a:rPr>
                      <m:t>70</m:t>
                    </m:r>
                    <m:r>
                      <a:rPr lang="en-US" i="1" smtClean="0">
                        <a:solidFill>
                          <a:srgbClr val="00B050"/>
                        </a:solidFill>
                        <a:latin typeface="Cambria Math" panose="02040503050406030204" pitchFamily="18" charset="0"/>
                      </a:rPr>
                      <m:t>=</m:t>
                    </m:r>
                    <m:r>
                      <a:rPr lang="en-US" i="1" smtClean="0">
                        <a:solidFill>
                          <a:srgbClr val="00B050"/>
                        </a:solidFill>
                        <a:latin typeface="Cambria Math" panose="02040503050406030204" pitchFamily="18" charset="0"/>
                      </a:rPr>
                      <m:t>80</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60</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b="1" i="1">
                        <a:solidFill>
                          <a:srgbClr val="00B050"/>
                        </a:solidFill>
                        <a:latin typeface="Cambria Math" panose="02040503050406030204" pitchFamily="18" charset="0"/>
                      </a:rPr>
                      <m:t>        </m:t>
                    </m:r>
                  </m:oMath>
                </a14:m>
                <a:r>
                  <a:rPr lang="en-US" b="1" dirty="0">
                    <a:solidFill>
                      <a:srgbClr val="00B050"/>
                    </a:solidFill>
                  </a:rPr>
                  <a:t>and </a:t>
                </a:r>
                <a14:m>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75</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80</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60</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oMath>
                </a14:m>
                <a:endParaRPr lang="en-US" dirty="0"/>
              </a:p>
              <a:p>
                <a:pPr marL="0" indent="0" algn="just">
                  <a:buNone/>
                </a:pPr>
                <a:r>
                  <a:rPr lang="en-US" dirty="0"/>
                  <a:t>Respectively. It is seen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 will be assumed at the upper endpoint of the feasible segment, which is the intersection of the two lines</a:t>
                </a:r>
              </a:p>
              <a:p>
                <a:pPr marL="0" indent="0" algn="just">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0</m:t>
                      </m:r>
                      <m:r>
                        <a:rPr lang="en-US" i="1" smtClean="0">
                          <a:solidFill>
                            <a:srgbClr val="00B050"/>
                          </a:solidFill>
                          <a:latin typeface="Cambria Math" panose="02040503050406030204" pitchFamily="18" charset="0"/>
                        </a:rPr>
                        <m:t>.</m:t>
                      </m:r>
                      <m:r>
                        <a:rPr lang="en-US" i="1" smtClean="0">
                          <a:solidFill>
                            <a:srgbClr val="00B050"/>
                          </a:solidFill>
                          <a:latin typeface="Cambria Math" panose="02040503050406030204" pitchFamily="18" charset="0"/>
                        </a:rPr>
                        <m:t>20</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0</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32</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0</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25</m:t>
                      </m:r>
                      <m:r>
                        <a:rPr lang="en-US" b="1" i="1">
                          <a:solidFill>
                            <a:srgbClr val="00B050"/>
                          </a:solidFill>
                          <a:latin typeface="Cambria Math" panose="02040503050406030204" pitchFamily="18" charset="0"/>
                        </a:rPr>
                        <m:t>        (</m:t>
                      </m:r>
                      <m:r>
                        <a:rPr lang="en-US" b="1" i="1">
                          <a:solidFill>
                            <a:srgbClr val="00B050"/>
                          </a:solidFill>
                          <a:latin typeface="Cambria Math" panose="02040503050406030204" pitchFamily="18" charset="0"/>
                        </a:rPr>
                        <m:t>𝟏</m:t>
                      </m:r>
                      <m:r>
                        <a:rPr lang="en-US" b="1" i="1">
                          <a:solidFill>
                            <a:srgbClr val="00B050"/>
                          </a:solidFill>
                          <a:latin typeface="Cambria Math" panose="02040503050406030204" pitchFamily="18" charset="0"/>
                        </a:rPr>
                        <m:t>)</m:t>
                      </m:r>
                    </m:oMath>
                  </m:oMathPara>
                </a14:m>
                <a:endParaRPr lang="en-US" dirty="0">
                  <a:solidFill>
                    <a:srgbClr val="00B05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m:t>
                      </m:r>
                    </m:oMath>
                  </m:oMathPara>
                </a14:m>
                <a:endParaRPr lang="en-US"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85800"/>
                <a:ext cx="10515600" cy="5491163"/>
              </a:xfrm>
              <a:blipFill rotWithShape="0">
                <a:blip r:embed="rId2"/>
                <a:stretch>
                  <a:fillRect l="-1217" t="-2222" r="-1159"/>
                </a:stretch>
              </a:blipFill>
            </p:spPr>
            <p:txBody>
              <a:bodyPr/>
              <a:lstStyle/>
              <a:p>
                <a:r>
                  <a:rPr lang="en-US">
                    <a:noFill/>
                  </a:rPr>
                  <a:t> </a:t>
                </a:r>
              </a:p>
            </p:txBody>
          </p:sp>
        </mc:Fallback>
      </mc:AlternateContent>
    </p:spTree>
    <p:extLst>
      <p:ext uri="{BB962C8B-B14F-4D97-AF65-F5344CB8AC3E}">
        <p14:creationId xmlns:p14="http://schemas.microsoft.com/office/powerpoint/2010/main" val="371695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190999" y="734787"/>
            <a:ext cx="5312230" cy="5171508"/>
          </a:xfrm>
          <a:prstGeom prst="rect">
            <a:avLst/>
          </a:prstGeom>
        </p:spPr>
      </p:pic>
      <mc:AlternateContent xmlns:mc="http://schemas.openxmlformats.org/markup-compatibility/2006" xmlns:a14="http://schemas.microsoft.com/office/drawing/2010/main">
        <mc:Choice Requires="a14">
          <p:sp>
            <p:nvSpPr>
              <p:cNvPr id="5" name="Text Box 2"/>
              <p:cNvSpPr txBox="1"/>
              <p:nvPr/>
            </p:nvSpPr>
            <p:spPr>
              <a:xfrm>
                <a:off x="5731419" y="1464129"/>
                <a:ext cx="887095" cy="304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5" name="Text Box 2"/>
              <p:cNvSpPr txBox="1">
                <a:spLocks noRot="1" noChangeAspect="1" noMove="1" noResize="1" noEditPoints="1" noAdjustHandles="1" noChangeArrowheads="1" noChangeShapeType="1" noTextEdit="1"/>
              </p:cNvSpPr>
              <p:nvPr/>
            </p:nvSpPr>
            <p:spPr>
              <a:xfrm>
                <a:off x="5731419" y="1464129"/>
                <a:ext cx="887095" cy="304800"/>
              </a:xfrm>
              <a:prstGeom prst="rect">
                <a:avLst/>
              </a:prstGeom>
              <a:blipFill rotWithShape="0">
                <a:blip r:embed="rId3"/>
                <a:stretch>
                  <a:fillRect/>
                </a:stretch>
              </a:blipFill>
              <a:ln w="6350">
                <a:solidFill>
                  <a:prstClr val="black"/>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3"/>
              <p:cNvSpPr txBox="1"/>
              <p:nvPr/>
            </p:nvSpPr>
            <p:spPr>
              <a:xfrm>
                <a:off x="8418784" y="4076700"/>
                <a:ext cx="1591945" cy="304800"/>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0</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20</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0</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32</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0</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25</m:t>
                      </m:r>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Text Box 3"/>
              <p:cNvSpPr txBox="1">
                <a:spLocks noRot="1" noChangeAspect="1" noMove="1" noResize="1" noEditPoints="1" noAdjustHandles="1" noChangeArrowheads="1" noChangeShapeType="1" noTextEdit="1"/>
              </p:cNvSpPr>
              <p:nvPr/>
            </p:nvSpPr>
            <p:spPr>
              <a:xfrm>
                <a:off x="8418784" y="4076700"/>
                <a:ext cx="1591945" cy="304800"/>
              </a:xfrm>
              <a:prstGeom prst="rect">
                <a:avLst/>
              </a:prstGeom>
              <a:blipFill rotWithShape="0">
                <a:blip r:embed="rId4"/>
                <a:stretch>
                  <a:fillRect/>
                </a:stretch>
              </a:blipFill>
              <a:ln w="6350">
                <a:solidFill>
                  <a:prstClr val="black"/>
                </a:solidFill>
              </a:ln>
              <a:effectLst/>
            </p:spPr>
            <p:txBody>
              <a:bodyPr/>
              <a:lstStyle/>
              <a:p>
                <a:r>
                  <a:rPr lang="en-US">
                    <a:noFill/>
                  </a:rPr>
                  <a:t> </a:t>
                </a:r>
              </a:p>
            </p:txBody>
          </p:sp>
        </mc:Fallback>
      </mc:AlternateContent>
    </p:spTree>
    <p:extLst>
      <p:ext uri="{BB962C8B-B14F-4D97-AF65-F5344CB8AC3E}">
        <p14:creationId xmlns:p14="http://schemas.microsoft.com/office/powerpoint/2010/main" val="248408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67443"/>
                <a:ext cx="10515600" cy="5409520"/>
              </a:xfrm>
            </p:spPr>
            <p:txBody>
              <a:bodyPr/>
              <a:lstStyle/>
              <a:p>
                <a:pPr marL="0" indent="0">
                  <a:buNone/>
                </a:pPr>
                <a:r>
                  <a:rPr lang="en-US" dirty="0" smtClean="0"/>
                  <a:t>1.2:</a:t>
                </a:r>
              </a:p>
              <a:p>
                <a:pPr marL="0" indent="0">
                  <a:buNone/>
                </a:pPr>
                <a:r>
                  <a:rPr lang="en-US" dirty="0" smtClean="0"/>
                  <a:t>Simultaneous </a:t>
                </a:r>
                <a:r>
                  <a:rPr lang="en-US" dirty="0"/>
                  <a:t>solution of these equations gives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25</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2</m:t>
                          </m:r>
                        </m:e>
                      </m:d>
                      <m:r>
                        <a:rPr lang="en-US" i="1">
                          <a:latin typeface="Cambria Math" panose="02040503050406030204" pitchFamily="18" charset="0"/>
                        </a:rPr>
                        <m:t>×−</m:t>
                      </m:r>
                      <m:r>
                        <a:rPr lang="en-US" i="1">
                          <a:latin typeface="Cambria Math" panose="02040503050406030204" pitchFamily="18" charset="0"/>
                        </a:rPr>
                        <m:t>1</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25</m:t>
                      </m:r>
                      <m:r>
                        <a:rPr lang="en-US" i="1">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25</m:t>
                          </m:r>
                        </m:num>
                        <m:den>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60</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12</m:t>
                          </m:r>
                        </m:den>
                      </m:f>
                      <m:r>
                        <a:rPr lang="en-US" i="1">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12</m:t>
                          </m:r>
                        </m:den>
                      </m:f>
                      <m:r>
                        <a:rPr lang="en-US" i="1">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𝒛</m:t>
                          </m:r>
                        </m:e>
                        <m:sup>
                          <m:r>
                            <a:rPr lang="en-US" b="1" i="1">
                              <a:latin typeface="Cambria Math" panose="02040503050406030204" pitchFamily="18" charset="0"/>
                            </a:rPr>
                            <m:t>∗</m:t>
                          </m:r>
                        </m:sup>
                      </m:sSup>
                      <m:r>
                        <a:rPr lang="en-US" b="1" i="1">
                          <a:latin typeface="Cambria Math" panose="02040503050406030204" pitchFamily="18" charset="0"/>
                        </a:rPr>
                        <m:t>=</m:t>
                      </m:r>
                      <m:r>
                        <a:rPr lang="en-US" b="1" i="1">
                          <a:latin typeface="Cambria Math" panose="02040503050406030204" pitchFamily="18" charset="0"/>
                        </a:rPr>
                        <m:t>𝟖𝟎</m:t>
                      </m:r>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𝟏𝟐</m:t>
                              </m:r>
                            </m:den>
                          </m:f>
                        </m:e>
                      </m:d>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𝟓</m:t>
                              </m:r>
                            </m:num>
                            <m:den>
                              <m:r>
                                <a:rPr lang="en-US" b="1" i="1">
                                  <a:latin typeface="Cambria Math" panose="02040503050406030204" pitchFamily="18" charset="0"/>
                                </a:rPr>
                                <m:t>𝟏𝟐</m:t>
                              </m:r>
                            </m:den>
                          </m:f>
                        </m:e>
                      </m:d>
                      <m:r>
                        <a:rPr lang="en-US" b="1" i="1">
                          <a:latin typeface="Cambria Math" panose="02040503050406030204" pitchFamily="18" charset="0"/>
                        </a:rPr>
                        <m:t>=</m:t>
                      </m:r>
                      <m:r>
                        <a:rPr lang="en-US" b="1" i="1">
                          <a:latin typeface="Cambria Math" panose="02040503050406030204" pitchFamily="18" charset="0"/>
                        </a:rPr>
                        <m:t>𝟕𝟏</m:t>
                      </m:r>
                      <m:r>
                        <a:rPr lang="en-US" b="1" i="1">
                          <a:latin typeface="Cambria Math" panose="02040503050406030204" pitchFamily="18" charset="0"/>
                        </a:rPr>
                        <m:t>.</m:t>
                      </m:r>
                      <m:r>
                        <a:rPr lang="en-US" b="1" i="1">
                          <a:latin typeface="Cambria Math" panose="02040503050406030204" pitchFamily="18" charset="0"/>
                        </a:rPr>
                        <m:t>𝟔𝟕</m:t>
                      </m:r>
                      <m:r>
                        <a:rPr lang="en-US" b="1" i="1">
                          <a:latin typeface="Cambria Math" panose="02040503050406030204" pitchFamily="18" charset="0"/>
                        </a:rPr>
                        <m:t>𝒄</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67443"/>
                <a:ext cx="10515600" cy="5409520"/>
              </a:xfrm>
              <a:blipFill rotWithShape="0">
                <a:blip r:embed="rId2"/>
                <a:stretch>
                  <a:fillRect l="-1217" t="-1917"/>
                </a:stretch>
              </a:blipFill>
            </p:spPr>
            <p:txBody>
              <a:bodyPr/>
              <a:lstStyle/>
              <a:p>
                <a:r>
                  <a:rPr lang="en-US">
                    <a:noFill/>
                  </a:rPr>
                  <a:t> </a:t>
                </a:r>
              </a:p>
            </p:txBody>
          </p:sp>
        </mc:Fallback>
      </mc:AlternateContent>
    </p:spTree>
    <p:extLst>
      <p:ext uri="{BB962C8B-B14F-4D97-AF65-F5344CB8AC3E}">
        <p14:creationId xmlns:p14="http://schemas.microsoft.com/office/powerpoint/2010/main" val="402348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9471"/>
            <a:ext cx="10515600" cy="5507492"/>
          </a:xfrm>
        </p:spPr>
        <p:txBody>
          <a:bodyPr/>
          <a:lstStyle/>
          <a:p>
            <a:pPr marL="0" lvl="1" indent="0" algn="just">
              <a:spcBef>
                <a:spcPts val="1000"/>
              </a:spcBef>
              <a:buNone/>
            </a:pPr>
            <a:r>
              <a:rPr lang="en-US" sz="2800" dirty="0" smtClean="0">
                <a:solidFill>
                  <a:srgbClr val="FF0000"/>
                </a:solidFill>
              </a:rPr>
              <a:t>1.3:</a:t>
            </a:r>
          </a:p>
          <a:p>
            <a:pPr marL="0" lvl="1" indent="0" algn="just">
              <a:spcBef>
                <a:spcPts val="1000"/>
              </a:spcBef>
              <a:buNone/>
            </a:pPr>
            <a:r>
              <a:rPr lang="en-US" sz="2800" dirty="0" smtClean="0"/>
              <a:t> </a:t>
            </a:r>
            <a:r>
              <a:rPr lang="en-US" sz="3200" dirty="0" smtClean="0">
                <a:solidFill>
                  <a:srgbClr val="FF0000"/>
                </a:solidFill>
              </a:rPr>
              <a:t>A </a:t>
            </a:r>
            <a:r>
              <a:rPr lang="en-US" sz="3200" dirty="0">
                <a:solidFill>
                  <a:srgbClr val="FF0000"/>
                </a:solidFill>
              </a:rPr>
              <a:t>furniture maker has 6 units of wood and 28 h of free time, in which he will make decorative screens. Two models have sold well in past, so he will restrict himself to those two. He estimates that model requires 2 units of wood and 7 h of time, while 11 requires 1 unit of wood and 8h of time. The prices of the models are $120 and $80, respectively, how many screens of each model should the furniture maker assemble if he wishes to maximize his sales revenue?</a:t>
            </a:r>
          </a:p>
          <a:p>
            <a:endParaRPr lang="en-US" dirty="0">
              <a:solidFill>
                <a:srgbClr val="FF0000"/>
              </a:solidFill>
            </a:endParaRPr>
          </a:p>
        </p:txBody>
      </p:sp>
    </p:spTree>
    <p:extLst>
      <p:ext uri="{BB962C8B-B14F-4D97-AF65-F5344CB8AC3E}">
        <p14:creationId xmlns:p14="http://schemas.microsoft.com/office/powerpoint/2010/main" val="184081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04157"/>
                <a:ext cx="10515600" cy="5572806"/>
              </a:xfrm>
            </p:spPr>
            <p:txBody>
              <a:bodyPr/>
              <a:lstStyle/>
              <a:p>
                <a:pPr marL="0" indent="0">
                  <a:buNone/>
                </a:pPr>
                <a:r>
                  <a:rPr lang="en-US" dirty="0" smtClean="0"/>
                  <a:t>1.3: </a:t>
                </a:r>
              </a:p>
              <a:p>
                <a:pPr marL="0" indent="0">
                  <a:buNone/>
                </a:pPr>
                <a:endParaRPr lang="en-US" dirty="0"/>
              </a:p>
              <a:p>
                <a:pPr marL="0" indent="0" algn="just">
                  <a:buNone/>
                </a:pPr>
                <a:r>
                  <a:rPr lang="en-US" dirty="0" smtClean="0"/>
                  <a:t>The objective is to maximize revenue (in dollars), which we denote as:</a:t>
                </a:r>
              </a:p>
              <a:p>
                <a:pPr marL="0" indent="0" algn="just">
                  <a:buNone/>
                </a:pPr>
                <a:r>
                  <a:rPr lang="en-US" dirty="0" smtClean="0"/>
                  <a:t>Z equals 120 times the number of model I screens produced plus 80 times the number of model II screens produced.</a:t>
                </a:r>
              </a:p>
              <a:p>
                <a:pPr marL="0" indent="0">
                  <a:buNone/>
                </a:pPr>
                <a:r>
                  <a:rPr lang="en-US" dirty="0" smtClean="0"/>
                  <a:t>Letting </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oMath>
                </a14:m>
                <a:r>
                  <a:rPr lang="en-US" dirty="0"/>
                  <a:t>Number of model I screens produced</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Number of model II screens produced</a:t>
                </a:r>
              </a:p>
              <a:p>
                <a:pPr marL="0" indent="0">
                  <a:buNone/>
                </a:pPr>
                <a:r>
                  <a:rPr lang="en-US" dirty="0"/>
                  <a:t>We express the objective as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𝑚𝑎𝑥𝑖𝑚𝑖𝑧𝑒</m:t>
                      </m:r>
                      <m:r>
                        <a:rPr lang="en-US" i="1" smtClean="0">
                          <a:solidFill>
                            <a:srgbClr val="FF0000"/>
                          </a:solidFill>
                          <a:latin typeface="Cambria Math" panose="02040503050406030204" pitchFamily="18" charset="0"/>
                        </a:rPr>
                        <m:t> :  </m:t>
                      </m:r>
                      <m:r>
                        <a:rPr lang="en-US" i="1" smtClean="0">
                          <a:solidFill>
                            <a:srgbClr val="FF0000"/>
                          </a:solidFill>
                          <a:latin typeface="Cambria Math" panose="02040503050406030204" pitchFamily="18" charset="0"/>
                        </a:rPr>
                        <m:t>𝑧</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120</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80</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                                        </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m:t>
                      </m:r>
                    </m:oMath>
                  </m:oMathPara>
                </a14:m>
                <a:endParaRPr lang="en-US" dirty="0">
                  <a:solidFill>
                    <a:srgbClr val="FF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04157"/>
                <a:ext cx="10515600" cy="5572806"/>
              </a:xfrm>
              <a:blipFill rotWithShape="0">
                <a:blip r:embed="rId2"/>
                <a:stretch>
                  <a:fillRect l="-1217" t="-1751" r="-1159"/>
                </a:stretch>
              </a:blipFill>
            </p:spPr>
            <p:txBody>
              <a:bodyPr/>
              <a:lstStyle/>
              <a:p>
                <a:r>
                  <a:rPr lang="en-US">
                    <a:noFill/>
                  </a:rPr>
                  <a:t> </a:t>
                </a:r>
              </a:p>
            </p:txBody>
          </p:sp>
        </mc:Fallback>
      </mc:AlternateContent>
    </p:spTree>
    <p:extLst>
      <p:ext uri="{BB962C8B-B14F-4D97-AF65-F5344CB8AC3E}">
        <p14:creationId xmlns:p14="http://schemas.microsoft.com/office/powerpoint/2010/main" val="28985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87829"/>
                <a:ext cx="10515600" cy="5589134"/>
              </a:xfrm>
            </p:spPr>
            <p:txBody>
              <a:bodyPr>
                <a:normAutofit fontScale="92500" lnSpcReduction="10000"/>
              </a:bodyPr>
              <a:lstStyle/>
              <a:p>
                <a:pPr marL="0" indent="0">
                  <a:buNone/>
                </a:pPr>
                <a:r>
                  <a:rPr lang="en-US" dirty="0" smtClean="0"/>
                  <a:t>1.3:</a:t>
                </a:r>
              </a:p>
              <a:p>
                <a:pPr marL="0" indent="0" algn="just">
                  <a:buNone/>
                </a:pPr>
                <a:r>
                  <a:rPr lang="en-US" dirty="0" smtClean="0"/>
                  <a:t>The furniture maker is subject to a wood constraint. As each model I requires 2 units of wood, </a:t>
                </a:r>
                <a14:m>
                  <m:oMath xmlns:m="http://schemas.openxmlformats.org/officeDocument/2006/math">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units must be allocated to them likewise. </a:t>
                </a:r>
                <a14:m>
                  <m:oMath xmlns:m="http://schemas.openxmlformats.org/officeDocument/2006/math">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oMath>
                </a14:m>
                <a:r>
                  <a:rPr lang="en-US" dirty="0"/>
                  <a:t>Units of wood must be allocated to the model II screens. Hence the wood constraint is</a:t>
                </a:r>
              </a:p>
              <a:p>
                <a:pPr marL="0" indent="0" algn="just">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2</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1</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6</m:t>
                      </m:r>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m:t>
                      </m:r>
                    </m:oMath>
                  </m:oMathPara>
                </a14:m>
                <a:endParaRPr lang="en-US" dirty="0">
                  <a:solidFill>
                    <a:srgbClr val="00B050"/>
                  </a:solidFill>
                </a:endParaRPr>
              </a:p>
              <a:p>
                <a:pPr marL="0" indent="0" algn="just">
                  <a:buNone/>
                </a:pPr>
                <a:r>
                  <a:rPr lang="en-US" dirty="0"/>
                  <a:t>The furniture maker also has a time constraint. The model I screens will consume </a:t>
                </a:r>
                <a14:m>
                  <m:oMath xmlns:m="http://schemas.openxmlformats.org/officeDocument/2006/math">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hours and the model II screens will consume </a:t>
                </a:r>
                <a14:m>
                  <m:oMath xmlns:m="http://schemas.openxmlformats.org/officeDocument/2006/math">
                    <m:r>
                      <a:rPr lang="en-US" i="1">
                        <a:latin typeface="Cambria Math" panose="02040503050406030204" pitchFamily="18" charset="0"/>
                      </a:rPr>
                      <m:t>8</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hours, and </a:t>
                </a:r>
                <a:r>
                  <a:rPr lang="en-US" dirty="0" smtClean="0"/>
                  <a:t>so</a:t>
                </a:r>
                <a:r>
                  <a:rPr lang="en-US" dirty="0"/>
                  <a:t> </a:t>
                </a:r>
              </a:p>
              <a:p>
                <a:pPr marL="0" indent="0" algn="just">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7</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8</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28</m:t>
                      </m:r>
                      <m:r>
                        <a:rPr lang="en-US" i="1">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m:t>
                      </m:r>
                    </m:oMath>
                  </m:oMathPara>
                </a14:m>
                <a:endParaRPr lang="en-US" dirty="0">
                  <a:solidFill>
                    <a:srgbClr val="00B050"/>
                  </a:solidFill>
                </a:endParaRPr>
              </a:p>
              <a:p>
                <a:pPr marL="0" indent="0" algn="just">
                  <a:buNone/>
                </a:pPr>
                <a:r>
                  <a:rPr lang="en-US" dirty="0"/>
                  <a:t>It is obvious that negative quantities screen cannot be produced, so two hidden constraints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0</m:t>
                    </m:r>
                  </m:oMath>
                </a14:m>
                <a:r>
                  <a:rPr lang="en-US" dirty="0"/>
                  <a:t> and</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0</m:t>
                    </m:r>
                  </m:oMath>
                </a14:m>
                <a:r>
                  <a:rPr lang="en-US" dirty="0"/>
                  <a:t>. Furthermore, since there is no revenue derived from partially completed screens, another hidden condition is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 </m:t>
                        </m:r>
                      </m:sub>
                    </m:sSub>
                  </m:oMath>
                </a14:m>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be integers. Combining these hidden conditions with (1), (2) and (3), we obtain the mathematical program.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87829"/>
                <a:ext cx="10515600" cy="5589134"/>
              </a:xfrm>
              <a:blipFill rotWithShape="0">
                <a:blip r:embed="rId2"/>
                <a:stretch>
                  <a:fillRect l="-1043" t="-2181" r="-986"/>
                </a:stretch>
              </a:blipFill>
            </p:spPr>
            <p:txBody>
              <a:bodyPr/>
              <a:lstStyle/>
              <a:p>
                <a:r>
                  <a:rPr lang="en-US">
                    <a:noFill/>
                  </a:rPr>
                  <a:t> </a:t>
                </a:r>
              </a:p>
            </p:txBody>
          </p:sp>
        </mc:Fallback>
      </mc:AlternateContent>
    </p:spTree>
    <p:extLst>
      <p:ext uri="{BB962C8B-B14F-4D97-AF65-F5344CB8AC3E}">
        <p14:creationId xmlns:p14="http://schemas.microsoft.com/office/powerpoint/2010/main" val="118755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06186"/>
                <a:ext cx="10515600" cy="5670777"/>
              </a:xfrm>
            </p:spPr>
            <p:txBody>
              <a:bodyPr/>
              <a:lstStyle/>
              <a:p>
                <a:pPr marL="0" indent="0">
                  <a:buNone/>
                </a:pPr>
                <a:r>
                  <a:rPr lang="en-US" dirty="0" smtClean="0">
                    <a:solidFill>
                      <a:srgbClr val="FF0000"/>
                    </a:solidFill>
                  </a:rPr>
                  <a:t>1.3:</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𝑚𝑎𝑥𝑖𝑚𝑖𝑧𝑒</m:t>
                      </m:r>
                      <m:r>
                        <a:rPr lang="en-US" i="1" smtClean="0">
                          <a:solidFill>
                            <a:srgbClr val="FF0000"/>
                          </a:solidFill>
                          <a:latin typeface="Cambria Math" panose="02040503050406030204" pitchFamily="18" charset="0"/>
                        </a:rPr>
                        <m:t> :  </m:t>
                      </m:r>
                      <m:r>
                        <a:rPr lang="en-US" i="1" smtClean="0">
                          <a:solidFill>
                            <a:srgbClr val="FF0000"/>
                          </a:solidFill>
                          <a:latin typeface="Cambria Math" panose="02040503050406030204" pitchFamily="18" charset="0"/>
                        </a:rPr>
                        <m:t>𝑧</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120</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80</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                                        </m:t>
                          </m:r>
                        </m:sub>
                      </m:sSub>
                    </m:oMath>
                  </m:oMathPara>
                </a14:m>
                <a:endParaRPr lang="en-US" dirty="0"/>
              </a:p>
              <a:p>
                <a:pPr marL="0" indent="0">
                  <a:buNone/>
                </a:pPr>
                <a:r>
                  <a:rPr lang="en-US" dirty="0"/>
                  <a:t>Subject to:</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2</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1</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6</m:t>
                      </m:r>
                      <m:r>
                        <a:rPr lang="en-US" i="1">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4</m:t>
                      </m:r>
                      <m:r>
                        <a:rPr lang="en-US" b="0" i="1" smtClean="0">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                 </m:t>
                      </m:r>
                    </m:oMath>
                  </m:oMathPara>
                </a14:m>
                <a:endParaRPr lang="en-US" dirty="0">
                  <a:solidFill>
                    <a:srgbClr val="00B05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B050"/>
                          </a:solidFill>
                          <a:latin typeface="Cambria Math" panose="02040503050406030204" pitchFamily="18" charset="0"/>
                        </a:rPr>
                        <m:t>7</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8</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28</m:t>
                      </m:r>
                      <m:r>
                        <a:rPr lang="en-US" i="1">
                          <a:solidFill>
                            <a:srgbClr val="00B050"/>
                          </a:solidFill>
                          <a:latin typeface="Cambria Math" panose="02040503050406030204" pitchFamily="18" charset="0"/>
                        </a:rPr>
                        <m:t>                                                                  </m:t>
                      </m:r>
                    </m:oMath>
                  </m:oMathPara>
                </a14:m>
                <a:endParaRPr lang="en-US" dirty="0">
                  <a:solidFill>
                    <a:srgbClr val="00B050"/>
                  </a:solidFill>
                </a:endParaRPr>
              </a:p>
              <a:p>
                <a:pPr marL="0" indent="0">
                  <a:buNone/>
                </a:pPr>
                <a:r>
                  <a:rPr lang="en-US" dirty="0" smtClean="0"/>
                  <a:t>With</a:t>
                </a:r>
                <a:r>
                  <a:rPr lang="en-US" dirty="0"/>
                  <a:t>: all variables nonnegative.     </a:t>
                </a:r>
              </a:p>
              <a:p>
                <a:pPr marL="0" indent="0">
                  <a:buNone/>
                </a:pPr>
                <a:r>
                  <a:rPr lang="en-US" dirty="0"/>
                  <a:t>System (4) is a linear program. As there are only two variables, a graphical solution may be given.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06186"/>
                <a:ext cx="10515600" cy="5670777"/>
              </a:xfrm>
              <a:blipFill rotWithShape="0">
                <a:blip r:embed="rId2"/>
                <a:stretch>
                  <a:fillRect l="-1217" t="-1720"/>
                </a:stretch>
              </a:blipFill>
            </p:spPr>
            <p:txBody>
              <a:bodyPr/>
              <a:lstStyle/>
              <a:p>
                <a:r>
                  <a:rPr lang="en-US">
                    <a:noFill/>
                  </a:rPr>
                  <a:t> </a:t>
                </a:r>
              </a:p>
            </p:txBody>
          </p:sp>
        </mc:Fallback>
      </mc:AlternateContent>
    </p:spTree>
    <p:extLst>
      <p:ext uri="{BB962C8B-B14F-4D97-AF65-F5344CB8AC3E}">
        <p14:creationId xmlns:p14="http://schemas.microsoft.com/office/powerpoint/2010/main" val="50580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67443"/>
                <a:ext cx="10515600" cy="5409520"/>
              </a:xfrm>
            </p:spPr>
            <p:txBody>
              <a:bodyPr>
                <a:normAutofit fontScale="92500" lnSpcReduction="10000"/>
              </a:bodyPr>
              <a:lstStyle/>
              <a:p>
                <a:pPr marL="0" indent="0">
                  <a:buNone/>
                </a:pPr>
                <a:r>
                  <a:rPr lang="en-US" dirty="0" smtClean="0">
                    <a:solidFill>
                      <a:srgbClr val="FF0000"/>
                    </a:solidFill>
                  </a:rPr>
                  <a:t>Example 1.1: The problem</a:t>
                </a:r>
              </a:p>
              <a:p>
                <a:pPr marL="0" indent="0" algn="ctr">
                  <a:buNone/>
                </a:pPr>
                <a:r>
                  <a:rPr lang="en-US" dirty="0" smtClean="0">
                    <a:solidFill>
                      <a:srgbClr val="FF0000"/>
                    </a:solidFill>
                  </a:rPr>
                  <a:t>Minimize </a:t>
                </a:r>
                <a14:m>
                  <m:oMath xmlns:m="http://schemas.openxmlformats.org/officeDocument/2006/math">
                    <m:r>
                      <a:rPr lang="en-US" i="1">
                        <a:solidFill>
                          <a:srgbClr val="FF0000"/>
                        </a:solidFill>
                        <a:latin typeface="Cambria Math" panose="02040503050406030204" pitchFamily="18" charset="0"/>
                      </a:rPr>
                      <m:t>𝑧</m:t>
                    </m:r>
                    <m:r>
                      <a:rPr lang="en-US" i="1">
                        <a:solidFill>
                          <a:srgbClr val="FF0000"/>
                        </a:solidFill>
                        <a:latin typeface="Cambria Math" panose="02040503050406030204" pitchFamily="18" charset="0"/>
                      </a:rPr>
                      <m:t>=</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2</m:t>
                        </m:r>
                      </m:sup>
                    </m:sSubSup>
                    <m:r>
                      <a:rPr lang="en-US" i="1">
                        <a:solidFill>
                          <a:srgbClr val="FF0000"/>
                        </a:solidFill>
                        <a:latin typeface="Cambria Math" panose="02040503050406030204" pitchFamily="18" charset="0"/>
                      </a:rPr>
                      <m:t>+</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up>
                        <m:r>
                          <a:rPr lang="en-US" i="1">
                            <a:solidFill>
                              <a:srgbClr val="FF0000"/>
                            </a:solidFill>
                            <a:latin typeface="Cambria Math" panose="02040503050406030204" pitchFamily="18" charset="0"/>
                          </a:rPr>
                          <m:t>2</m:t>
                        </m:r>
                      </m:sup>
                    </m:sSubSup>
                  </m:oMath>
                </a14:m>
                <a:endParaRPr lang="en-US" dirty="0"/>
              </a:p>
              <a:p>
                <a:pPr marL="0" indent="0">
                  <a:buNone/>
                </a:pPr>
                <a:r>
                  <a:rPr lang="en-US" dirty="0"/>
                  <a:t>Subject to: </a:t>
                </a: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 </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3</m:t>
                      </m:r>
                    </m:oMath>
                  </m:oMathPara>
                </a14:m>
                <a:endParaRPr lang="en-US" dirty="0">
                  <a:solidFill>
                    <a:srgbClr val="00B050"/>
                  </a:solidFill>
                </a:endParaRPr>
              </a:p>
              <a:p>
                <a:pPr marL="0" indent="0" algn="ctr">
                  <a:buNone/>
                </a:pPr>
                <a:r>
                  <a:rPr lang="en-US" dirty="0">
                    <a:solidFill>
                      <a:srgbClr val="00B050"/>
                    </a:solidFill>
                  </a:rPr>
                  <a:t> </a:t>
                </a:r>
                <a14:m>
                  <m:oMath xmlns:m="http://schemas.openxmlformats.org/officeDocument/2006/math">
                    <m:r>
                      <a:rPr lang="en-US" i="1">
                        <a:solidFill>
                          <a:srgbClr val="00B050"/>
                        </a:solidFill>
                        <a:latin typeface="Cambria Math" panose="02040503050406030204" pitchFamily="18" charset="0"/>
                      </a:rPr>
                      <m:t>                     </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2</m:t>
                    </m:r>
                  </m:oMath>
                </a14:m>
                <a:endParaRPr lang="en-US" dirty="0">
                  <a:solidFill>
                    <a:srgbClr val="00B050"/>
                  </a:solidFill>
                </a:endParaRPr>
              </a:p>
              <a:p>
                <a:r>
                  <a:rPr lang="en-US" dirty="0"/>
                  <a:t>Is an optimization problem for the objective z. The input variables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and</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Which are constrained in two ways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must exceed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by 3 and also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must be greater than or equal to 2. It is desired to find values for the input variables which minimize the sum of their squares, subject to the limitations imposed by the constraints.</a:t>
                </a:r>
              </a:p>
              <a:p>
                <a:r>
                  <a:rPr lang="en-US" dirty="0"/>
                  <a:t>A mathematical programs is an optimization problem in which the objective and constraints are given as mathematical functions and functional relationships (as they are in Example 1.1). Mathematical programs treated in this lectures have the form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67443"/>
                <a:ext cx="10515600" cy="5409520"/>
              </a:xfrm>
              <a:blipFill rotWithShape="0">
                <a:blip r:embed="rId2"/>
                <a:stretch>
                  <a:fillRect l="-1043" t="-2255" r="-754"/>
                </a:stretch>
              </a:blipFill>
            </p:spPr>
            <p:txBody>
              <a:bodyPr/>
              <a:lstStyle/>
              <a:p>
                <a:r>
                  <a:rPr lang="en-US">
                    <a:noFill/>
                  </a:rPr>
                  <a:t> </a:t>
                </a:r>
              </a:p>
            </p:txBody>
          </p:sp>
        </mc:Fallback>
      </mc:AlternateContent>
    </p:spTree>
    <p:extLst>
      <p:ext uri="{BB962C8B-B14F-4D97-AF65-F5344CB8AC3E}">
        <p14:creationId xmlns:p14="http://schemas.microsoft.com/office/powerpoint/2010/main" val="210635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30729"/>
                <a:ext cx="10515600" cy="5246234"/>
              </a:xfrm>
            </p:spPr>
            <p:txBody>
              <a:bodyPr>
                <a:normAutofit fontScale="92500" lnSpcReduction="20000"/>
              </a:bodyPr>
              <a:lstStyle/>
              <a:p>
                <a:pPr marL="457200" lvl="1" indent="0">
                  <a:buNone/>
                </a:pPr>
                <a:r>
                  <a:rPr lang="en-US" sz="3600" dirty="0" smtClean="0">
                    <a:solidFill>
                      <a:srgbClr val="FF0000"/>
                    </a:solidFill>
                  </a:rPr>
                  <a:t>1.4:Give </a:t>
                </a:r>
                <a:r>
                  <a:rPr lang="en-US" sz="3600" dirty="0">
                    <a:solidFill>
                      <a:srgbClr val="FF0000"/>
                    </a:solidFill>
                  </a:rPr>
                  <a:t>a graphical solution of the integer program (4) of problem 1.3.</a:t>
                </a:r>
              </a:p>
              <a:p>
                <a:pPr marL="0" indent="0" algn="just">
                  <a:buNone/>
                </a:pPr>
                <a:r>
                  <a:rPr lang="en-US" dirty="0"/>
                  <a:t>See Fig 1.2. The feasible region is the set of integer points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within the shaded area. The dashed lines are the graphs of the objective function when z is arbitrarily given the values 240,330, and 380. It is seen that the line though the point (3, 0) will furnish the desired maximum thus the furniture maker should assemble three model I screens and no model II screens. For maximum revenue of </a:t>
                </a:r>
              </a:p>
              <a:p>
                <a:pPr marL="0" indent="0" algn="just">
                  <a:buNone/>
                </a:pPr>
                <a14:m>
                  <m:oMathPara xmlns:m="http://schemas.openxmlformats.org/officeDocument/2006/math">
                    <m:oMathParaPr>
                      <m:jc m:val="centerGroup"/>
                    </m:oMathParaPr>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𝒛</m:t>
                          </m:r>
                        </m:e>
                        <m:sup>
                          <m:r>
                            <a:rPr lang="en-US" b="1" i="1">
                              <a:solidFill>
                                <a:srgbClr val="FF0000"/>
                              </a:solidFill>
                              <a:latin typeface="Cambria Math" panose="02040503050406030204" pitchFamily="18" charset="0"/>
                            </a:rPr>
                            <m:t>∗</m:t>
                          </m:r>
                        </m:sup>
                      </m:sSup>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𝟏𝟐𝟎</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𝟑</m:t>
                          </m:r>
                        </m:e>
                      </m:d>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𝟖𝟎</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𝟎</m:t>
                          </m:r>
                        </m:e>
                      </m:d>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𝟑𝟔𝟎</m:t>
                      </m:r>
                      <m:r>
                        <a:rPr lang="en-US" b="1" i="1">
                          <a:solidFill>
                            <a:srgbClr val="FF0000"/>
                          </a:solidFill>
                          <a:latin typeface="Cambria Math" panose="02040503050406030204" pitchFamily="18" charset="0"/>
                        </a:rPr>
                        <m:t>         </m:t>
                      </m:r>
                    </m:oMath>
                  </m:oMathPara>
                </a14:m>
                <a:endParaRPr lang="en-US" dirty="0">
                  <a:solidFill>
                    <a:srgbClr val="FF0000"/>
                  </a:solidFill>
                </a:endParaRPr>
              </a:p>
              <a:p>
                <a:pPr marL="0" indent="0" algn="just">
                  <a:buNone/>
                </a:pPr>
                <a:r>
                  <a:rPr lang="en-US" dirty="0"/>
                  <a:t>Observe that this optimal answer is not achieved by first solving the associated linear program (the same problem without the integer constraints) and then moving the closest feasible integer point. In fact, the feasible region for the associated linear program is the shaded area fig 1.2 so the optimal solution occurs at the circled corner point. But at the closest feasible integer point, (2.1), the objective function has the value </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120</m:t>
                    </m:r>
                    <m:d>
                      <m:dPr>
                        <m:ctrlPr>
                          <a:rPr lang="en-US" i="1">
                            <a:latin typeface="Cambria Math" panose="02040503050406030204" pitchFamily="18" charset="0"/>
                          </a:rPr>
                        </m:ctrlPr>
                      </m:dPr>
                      <m:e>
                        <m:r>
                          <a:rPr lang="en-US" i="1">
                            <a:latin typeface="Cambria Math" panose="02040503050406030204" pitchFamily="18" charset="0"/>
                          </a:rPr>
                          <m:t>2</m:t>
                        </m:r>
                      </m:e>
                    </m:d>
                    <m:r>
                      <a:rPr lang="en-US" i="1">
                        <a:latin typeface="Cambria Math" panose="02040503050406030204" pitchFamily="18" charset="0"/>
                      </a:rPr>
                      <m:t>+</m:t>
                    </m:r>
                    <m:r>
                      <a:rPr lang="en-US" i="1">
                        <a:latin typeface="Cambria Math" panose="02040503050406030204" pitchFamily="18" charset="0"/>
                      </a:rPr>
                      <m:t>80</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320</m:t>
                    </m:r>
                  </m:oMath>
                </a14:m>
                <a:r>
                  <a:rPr lang="en-US" dirty="0"/>
                  <a:t> or $40 less than the true optimum.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30729"/>
                <a:ext cx="10515600" cy="5246234"/>
              </a:xfrm>
              <a:blipFill rotWithShape="0">
                <a:blip r:embed="rId2"/>
                <a:stretch>
                  <a:fillRect l="-1043" t="-4070" r="-1391"/>
                </a:stretch>
              </a:blipFill>
            </p:spPr>
            <p:txBody>
              <a:bodyPr/>
              <a:lstStyle/>
              <a:p>
                <a:r>
                  <a:rPr lang="en-US">
                    <a:noFill/>
                  </a:rPr>
                  <a:t> </a:t>
                </a:r>
              </a:p>
            </p:txBody>
          </p:sp>
        </mc:Fallback>
      </mc:AlternateContent>
    </p:spTree>
    <p:extLst>
      <p:ext uri="{BB962C8B-B14F-4D97-AF65-F5344CB8AC3E}">
        <p14:creationId xmlns:p14="http://schemas.microsoft.com/office/powerpoint/2010/main" val="43876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190999" y="1110343"/>
            <a:ext cx="4936672" cy="5155180"/>
          </a:xfrm>
          <a:prstGeom prst="rect">
            <a:avLst/>
          </a:prstGeom>
        </p:spPr>
      </p:pic>
      <mc:AlternateContent xmlns:mc="http://schemas.openxmlformats.org/markup-compatibility/2006" xmlns:a14="http://schemas.microsoft.com/office/drawing/2010/main">
        <mc:Choice Requires="a14">
          <p:sp>
            <p:nvSpPr>
              <p:cNvPr id="5" name="Text Box 5"/>
              <p:cNvSpPr txBox="1"/>
              <p:nvPr/>
            </p:nvSpPr>
            <p:spPr>
              <a:xfrm>
                <a:off x="5613716" y="2688772"/>
                <a:ext cx="964565" cy="304800"/>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2</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6</m:t>
                      </m:r>
                    </m:oMath>
                  </m:oMathPara>
                </a14:m>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Text Box 5"/>
              <p:cNvSpPr txBox="1">
                <a:spLocks noRot="1" noChangeAspect="1" noMove="1" noResize="1" noEditPoints="1" noAdjustHandles="1" noChangeArrowheads="1" noChangeShapeType="1" noTextEdit="1"/>
              </p:cNvSpPr>
              <p:nvPr/>
            </p:nvSpPr>
            <p:spPr>
              <a:xfrm>
                <a:off x="5613716" y="2688772"/>
                <a:ext cx="964565" cy="304800"/>
              </a:xfrm>
              <a:prstGeom prst="rect">
                <a:avLst/>
              </a:prstGeom>
              <a:blipFill rotWithShape="0">
                <a:blip r:embed="rId3"/>
                <a:stretch>
                  <a:fillRect/>
                </a:stretch>
              </a:blipFill>
              <a:ln w="6350">
                <a:solidFill>
                  <a:prstClr val="black"/>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6"/>
              <p:cNvSpPr txBox="1"/>
              <p:nvPr/>
            </p:nvSpPr>
            <p:spPr>
              <a:xfrm>
                <a:off x="6881494" y="4680858"/>
                <a:ext cx="1119505" cy="304800"/>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7</m:t>
                          </m:r>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8</m:t>
                      </m:r>
                      <m:sSub>
                        <m:sSubPr>
                          <m:ctrlP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m:t>
                      </m:r>
                      <m:r>
                        <a:rPr lang="en-US" sz="1100" i="1">
                          <a:solidFill>
                            <a:srgbClr val="0070C0"/>
                          </a:solidFill>
                          <a:effectLst/>
                          <a:latin typeface="Cambria Math" panose="02040503050406030204" pitchFamily="18" charset="0"/>
                          <a:ea typeface="Calibri" panose="020F0502020204030204" pitchFamily="34" charset="0"/>
                          <a:cs typeface="Arial" panose="020B0604020202020204" pitchFamily="34" charset="0"/>
                        </a:rPr>
                        <m:t>28</m:t>
                      </m:r>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Text Box 6"/>
              <p:cNvSpPr txBox="1">
                <a:spLocks noRot="1" noChangeAspect="1" noMove="1" noResize="1" noEditPoints="1" noAdjustHandles="1" noChangeArrowheads="1" noChangeShapeType="1" noTextEdit="1"/>
              </p:cNvSpPr>
              <p:nvPr/>
            </p:nvSpPr>
            <p:spPr>
              <a:xfrm>
                <a:off x="6881494" y="4680858"/>
                <a:ext cx="1119505" cy="304800"/>
              </a:xfrm>
              <a:prstGeom prst="rect">
                <a:avLst/>
              </a:prstGeom>
              <a:blipFill rotWithShape="0">
                <a:blip r:embed="rId4"/>
                <a:stretch>
                  <a:fillRect/>
                </a:stretch>
              </a:blipFill>
              <a:ln w="6350">
                <a:solidFill>
                  <a:prstClr val="black"/>
                </a:solidFill>
              </a:ln>
              <a:effectLst/>
            </p:spPr>
            <p:txBody>
              <a:bodyPr/>
              <a:lstStyle/>
              <a:p>
                <a:r>
                  <a:rPr lang="en-US">
                    <a:noFill/>
                  </a:rPr>
                  <a:t> </a:t>
                </a:r>
              </a:p>
            </p:txBody>
          </p:sp>
        </mc:Fallback>
      </mc:AlternateContent>
    </p:spTree>
    <p:extLst>
      <p:ext uri="{BB962C8B-B14F-4D97-AF65-F5344CB8AC3E}">
        <p14:creationId xmlns:p14="http://schemas.microsoft.com/office/powerpoint/2010/main" val="3989634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lnSpc>
                <a:spcPct val="90000"/>
              </a:lnSpc>
              <a:spcBef>
                <a:spcPct val="0"/>
              </a:spcBef>
            </a:pPr>
            <a:r>
              <a:rPr lang="en-US" sz="2400" dirty="0" smtClean="0">
                <a:solidFill>
                  <a:srgbClr val="FF0000"/>
                </a:solidFill>
              </a:rPr>
              <a:t>1.5</a:t>
            </a:r>
            <a:r>
              <a:rPr lang="en-US" sz="2400" dirty="0" smtClean="0">
                <a:solidFill>
                  <a:srgbClr val="FF0000"/>
                </a:solidFill>
              </a:rPr>
              <a:t>:</a:t>
            </a:r>
            <a:br>
              <a:rPr lang="en-US" sz="2400" dirty="0" smtClean="0">
                <a:solidFill>
                  <a:srgbClr val="FF0000"/>
                </a:solidFill>
              </a:rPr>
            </a:br>
            <a:r>
              <a:rPr lang="en-US" sz="2400" dirty="0" smtClean="0">
                <a:solidFill>
                  <a:srgbClr val="FF0000"/>
                </a:solidFill>
              </a:rPr>
              <a:t> </a:t>
            </a:r>
            <a:r>
              <a:rPr lang="en-US" sz="2400" dirty="0" smtClean="0">
                <a:solidFill>
                  <a:srgbClr val="FF0000"/>
                </a:solidFill>
              </a:rPr>
              <a:t>Universal </a:t>
            </a:r>
            <a:r>
              <a:rPr lang="en-US" sz="2400" dirty="0">
                <a:solidFill>
                  <a:srgbClr val="FF0000"/>
                </a:solidFill>
              </a:rPr>
              <a:t>Mines Inc. operates three mines in West Virginia. The ore from each mine is separated into two grades before it is shipped; the daily production capacities of mines, as well as their daily operating costs, are as follows:</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3028707"/>
              </p:ext>
            </p:extLst>
          </p:nvPr>
        </p:nvGraphicFramePr>
        <p:xfrm>
          <a:off x="963388" y="1690688"/>
          <a:ext cx="10390412" cy="2122716"/>
        </p:xfrm>
        <a:graphic>
          <a:graphicData uri="http://schemas.openxmlformats.org/drawingml/2006/table">
            <a:tbl>
              <a:tblPr firstRow="1" firstCol="1" bandRow="1">
                <a:tableStyleId>{5C22544A-7EE6-4342-B048-85BDC9FD1C3A}</a:tableStyleId>
              </a:tblPr>
              <a:tblGrid>
                <a:gridCol w="1294287"/>
                <a:gridCol w="3031640"/>
                <a:gridCol w="3031640"/>
                <a:gridCol w="3032845"/>
              </a:tblGrid>
              <a:tr h="530679">
                <a:tc>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High-Grade Ore, tons/day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a:effectLst/>
                        </a:rPr>
                        <a:t>Low-Grade Ore, tons/day</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a:effectLst/>
                        </a:rPr>
                        <a:t>Operating cost $1000/day</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30679">
                <a:tc>
                  <a:txBody>
                    <a:bodyPr/>
                    <a:lstStyle/>
                    <a:p>
                      <a:pPr marL="0" marR="0" algn="ctr">
                        <a:lnSpc>
                          <a:spcPct val="107000"/>
                        </a:lnSpc>
                        <a:spcBef>
                          <a:spcPts val="0"/>
                        </a:spcBef>
                        <a:spcAft>
                          <a:spcPts val="0"/>
                        </a:spcAft>
                      </a:pPr>
                      <a:r>
                        <a:rPr lang="en-US" sz="2400">
                          <a:effectLst/>
                        </a:rPr>
                        <a:t>Mine I</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30679">
                <a:tc>
                  <a:txBody>
                    <a:bodyPr/>
                    <a:lstStyle/>
                    <a:p>
                      <a:pPr marL="0" marR="0" algn="ctr">
                        <a:lnSpc>
                          <a:spcPct val="107000"/>
                        </a:lnSpc>
                        <a:spcBef>
                          <a:spcPts val="0"/>
                        </a:spcBef>
                        <a:spcAft>
                          <a:spcPts val="0"/>
                        </a:spcAft>
                      </a:pPr>
                      <a:r>
                        <a:rPr lang="en-US" sz="2400">
                          <a:effectLst/>
                        </a:rPr>
                        <a:t>Mine II</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22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30679">
                <a:tc>
                  <a:txBody>
                    <a:bodyPr/>
                    <a:lstStyle/>
                    <a:p>
                      <a:pPr marL="0" marR="0" algn="ctr">
                        <a:lnSpc>
                          <a:spcPct val="107000"/>
                        </a:lnSpc>
                        <a:spcBef>
                          <a:spcPts val="0"/>
                        </a:spcBef>
                        <a:spcAft>
                          <a:spcPts val="0"/>
                        </a:spcAft>
                      </a:pPr>
                      <a:r>
                        <a:rPr lang="en-US" sz="2400">
                          <a:effectLst/>
                        </a:rPr>
                        <a:t>Mine III</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18</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TextBox 6"/>
          <p:cNvSpPr txBox="1"/>
          <p:nvPr/>
        </p:nvSpPr>
        <p:spPr>
          <a:xfrm>
            <a:off x="1126671" y="4033157"/>
            <a:ext cx="10107386" cy="2308324"/>
          </a:xfrm>
          <a:prstGeom prst="rect">
            <a:avLst/>
          </a:prstGeom>
          <a:noFill/>
        </p:spPr>
        <p:txBody>
          <a:bodyPr wrap="square" rtlCol="0">
            <a:spAutoFit/>
          </a:bodyPr>
          <a:lstStyle/>
          <a:p>
            <a:pPr algn="just"/>
            <a:r>
              <a:rPr lang="en-US" sz="2400" dirty="0">
                <a:solidFill>
                  <a:srgbClr val="FF0000"/>
                </a:solidFill>
              </a:rPr>
              <a:t>Universal has committed itself to deliver 54 tons of high-grade ore and 65 tons of low-grade ore by the end of the week. It also has labor contracts that guarantee employees in each mine a full day’s pay for each day or fraction of a day the mine is open. Determine the number of days each mine should be operated during the upcoming week if Universal Mines is to fulfill its commitment at minimum total coast.</a:t>
            </a:r>
          </a:p>
        </p:txBody>
      </p:sp>
    </p:spTree>
    <p:extLst>
      <p:ext uri="{BB962C8B-B14F-4D97-AF65-F5344CB8AC3E}">
        <p14:creationId xmlns:p14="http://schemas.microsoft.com/office/powerpoint/2010/main" val="332033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094014"/>
                <a:ext cx="10515600" cy="5082949"/>
              </a:xfrm>
            </p:spPr>
            <p:txBody>
              <a:bodyPr/>
              <a:lstStyle/>
              <a:p>
                <a:pPr marL="0" indent="0">
                  <a:buNone/>
                </a:pPr>
                <a:endParaRPr lang="en-US" dirty="0" smtClean="0"/>
              </a:p>
              <a:p>
                <a:pPr marL="0" indent="0">
                  <a:buNone/>
                </a:pPr>
                <a:r>
                  <a:rPr lang="en-US" dirty="0" smtClean="0"/>
                  <a:t>1.5:</a:t>
                </a:r>
              </a:p>
              <a:p>
                <a:pPr marL="0" indent="0">
                  <a:buNone/>
                </a:pPr>
                <a:r>
                  <a:rPr lang="en-US" dirty="0" smtClean="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and</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oMath>
                </a14:m>
                <a:r>
                  <a:rPr lang="en-US" dirty="0"/>
                  <a:t>, respectively, denote the numbers of days that mines I, II and III will operated during the upcoming week. Then the objective (measured in units of $1000) is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𝑀𝑖𝑛𝑚𝑖𝑧𝑒</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𝑧</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20</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22</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18</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3</m:t>
                          </m:r>
                        </m:sub>
                      </m:sSub>
                    </m:oMath>
                  </m:oMathPara>
                </a14:m>
                <a:endParaRPr lang="en-US" dirty="0"/>
              </a:p>
              <a:p>
                <a:pPr marL="0" indent="0">
                  <a:buNone/>
                </a:pPr>
                <a:r>
                  <a:rPr lang="en-US" dirty="0"/>
                  <a:t>The high-grade ore requirement is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4</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6</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3</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54</m:t>
                      </m:r>
                    </m:oMath>
                  </m:oMathPara>
                </a14:m>
                <a:endParaRPr lang="en-US" dirty="0">
                  <a:solidFill>
                    <a:srgbClr val="00B050"/>
                  </a:solidFill>
                </a:endParaRPr>
              </a:p>
              <a:p>
                <a:pPr marL="0" indent="0">
                  <a:buNone/>
                </a:pPr>
                <a:r>
                  <a:rPr lang="en-US" dirty="0"/>
                  <a:t>The low-grade ore requirement is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4</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4</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6</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3</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65</m:t>
                      </m:r>
                    </m:oMath>
                  </m:oMathPara>
                </a14:m>
                <a:endParaRPr lang="en-US" dirty="0">
                  <a:solidFill>
                    <a:srgbClr val="00B05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094014"/>
                <a:ext cx="10515600" cy="5082949"/>
              </a:xfrm>
              <a:blipFill rotWithShape="0">
                <a:blip r:embed="rId2"/>
                <a:stretch>
                  <a:fillRect l="-1217" r="-464"/>
                </a:stretch>
              </a:blipFill>
            </p:spPr>
            <p:txBody>
              <a:bodyPr/>
              <a:lstStyle/>
              <a:p>
                <a:r>
                  <a:rPr lang="en-US">
                    <a:noFill/>
                  </a:rPr>
                  <a:t> </a:t>
                </a:r>
              </a:p>
            </p:txBody>
          </p:sp>
        </mc:Fallback>
      </mc:AlternateContent>
    </p:spTree>
    <p:extLst>
      <p:ext uri="{BB962C8B-B14F-4D97-AF65-F5344CB8AC3E}">
        <p14:creationId xmlns:p14="http://schemas.microsoft.com/office/powerpoint/2010/main" val="3422984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636814"/>
                <a:ext cx="10515600" cy="5540149"/>
              </a:xfrm>
            </p:spPr>
            <p:txBody>
              <a:bodyPr>
                <a:normAutofit/>
              </a:bodyPr>
              <a:lstStyle/>
              <a:p>
                <a:pPr marL="0" indent="0" algn="just">
                  <a:buNone/>
                </a:pPr>
                <a:r>
                  <a:rPr lang="en-US" sz="3200" dirty="0" smtClean="0"/>
                  <a:t>1.5:</a:t>
                </a:r>
              </a:p>
              <a:p>
                <a:pPr marL="0" indent="0" algn="just">
                  <a:buNone/>
                </a:pPr>
                <a:r>
                  <a:rPr lang="en-US" sz="3200" dirty="0" smtClean="0"/>
                  <a:t>As </a:t>
                </a:r>
                <a:r>
                  <a:rPr lang="en-US" sz="3200" dirty="0"/>
                  <a:t>no mine may operate a negative number of days, three hidden constraints are</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i="1">
                        <a:latin typeface="Cambria Math" panose="02040503050406030204" pitchFamily="18" charset="0"/>
                      </a:rPr>
                      <m:t>≥</m:t>
                    </m:r>
                    <m:r>
                      <a:rPr lang="en-US" sz="3200" i="1">
                        <a:latin typeface="Cambria Math" panose="02040503050406030204" pitchFamily="18" charset="0"/>
                      </a:rPr>
                      <m:t>0</m:t>
                    </m:r>
                  </m:oMath>
                </a14:m>
                <a:r>
                  <a:rPr lang="en-US" sz="3200" dirty="0"/>
                  <a:t>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2</m:t>
                        </m:r>
                      </m:sub>
                    </m:sSub>
                    <m:r>
                      <a:rPr lang="en-US" sz="3200" i="1">
                        <a:latin typeface="Cambria Math" panose="02040503050406030204" pitchFamily="18" charset="0"/>
                      </a:rPr>
                      <m:t>≥</m:t>
                    </m:r>
                    <m:r>
                      <a:rPr lang="en-US" sz="3200" i="1">
                        <a:latin typeface="Cambria Math" panose="02040503050406030204" pitchFamily="18" charset="0"/>
                      </a:rPr>
                      <m:t>0</m:t>
                    </m:r>
                  </m:oMath>
                </a14:m>
                <a:r>
                  <a:rPr lang="en-US" sz="3200" dirty="0"/>
                  <a:t> and</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𝑥</m:t>
                        </m:r>
                      </m:e>
                      <m:sub>
                        <m:r>
                          <a:rPr lang="en-US" sz="3200" i="1">
                            <a:latin typeface="Cambria Math" panose="02040503050406030204" pitchFamily="18" charset="0"/>
                          </a:rPr>
                          <m:t>3</m:t>
                        </m:r>
                      </m:sub>
                    </m:sSub>
                    <m:r>
                      <a:rPr lang="en-US" sz="3200" i="1">
                        <a:latin typeface="Cambria Math" panose="02040503050406030204" pitchFamily="18" charset="0"/>
                      </a:rPr>
                      <m:t>≥</m:t>
                    </m:r>
                    <m:r>
                      <a:rPr lang="en-US" sz="3200" i="1">
                        <a:latin typeface="Cambria Math" panose="02040503050406030204" pitchFamily="18" charset="0"/>
                      </a:rPr>
                      <m:t>0</m:t>
                    </m:r>
                  </m:oMath>
                </a14:m>
                <a:r>
                  <a:rPr lang="en-US" sz="3200" dirty="0"/>
                  <a:t>. Moreover, as no mine may operate more than 7 days in week. Three other hidden constraints are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i="1">
                        <a:latin typeface="Cambria Math" panose="02040503050406030204" pitchFamily="18" charset="0"/>
                      </a:rPr>
                      <m:t>≤</m:t>
                    </m:r>
                    <m:r>
                      <a:rPr lang="en-US" sz="3200" i="1">
                        <a:latin typeface="Cambria Math" panose="02040503050406030204" pitchFamily="18" charset="0"/>
                      </a:rPr>
                      <m:t>7</m:t>
                    </m:r>
                  </m:oMath>
                </a14:m>
                <a:r>
                  <a:rPr lang="en-US" sz="3200" dirty="0"/>
                  <a:t>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2</m:t>
                        </m:r>
                      </m:sub>
                    </m:sSub>
                    <m:r>
                      <a:rPr lang="en-US" sz="3200" i="1">
                        <a:latin typeface="Cambria Math" panose="02040503050406030204" pitchFamily="18" charset="0"/>
                      </a:rPr>
                      <m:t>≤</m:t>
                    </m:r>
                    <m:r>
                      <a:rPr lang="en-US" sz="3200" i="1">
                        <a:latin typeface="Cambria Math" panose="02040503050406030204" pitchFamily="18" charset="0"/>
                      </a:rPr>
                      <m:t>7</m:t>
                    </m:r>
                  </m:oMath>
                </a14:m>
                <a:r>
                  <a:rPr lang="en-US" sz="3200" dirty="0"/>
                  <a:t> and</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𝑥</m:t>
                        </m:r>
                      </m:e>
                      <m:sub>
                        <m:r>
                          <a:rPr lang="en-US" sz="3200" i="1">
                            <a:latin typeface="Cambria Math" panose="02040503050406030204" pitchFamily="18" charset="0"/>
                          </a:rPr>
                          <m:t>3</m:t>
                        </m:r>
                      </m:sub>
                    </m:sSub>
                    <m:r>
                      <a:rPr lang="en-US" sz="3200" i="1">
                        <a:latin typeface="Cambria Math" panose="02040503050406030204" pitchFamily="18" charset="0"/>
                      </a:rPr>
                      <m:t>≤</m:t>
                    </m:r>
                    <m:r>
                      <a:rPr lang="en-US" sz="3200" i="1">
                        <a:latin typeface="Cambria Math" panose="02040503050406030204" pitchFamily="18" charset="0"/>
                      </a:rPr>
                      <m:t>7</m:t>
                    </m:r>
                  </m:oMath>
                </a14:m>
                <a:r>
                  <a:rPr lang="en-US" sz="3200" dirty="0"/>
                  <a:t>. Finally, in view of the labor contracts, Universal Mines has nothing to gain in operating a mine for part of a day, consequently,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2</m:t>
                        </m:r>
                      </m:sub>
                    </m:sSub>
                  </m:oMath>
                </a14:m>
                <a:r>
                  <a:rPr lang="en-US" sz="3200" dirty="0"/>
                  <a:t> and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3</m:t>
                        </m:r>
                      </m:sub>
                    </m:sSub>
                  </m:oMath>
                </a14:m>
                <a:r>
                  <a:rPr lang="en-US" sz="3200" dirty="0"/>
                  <a:t> are required to be integral combining the hidden conditions with (1), (2) and (3), we obtain the mathematical program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636814"/>
                <a:ext cx="10515600" cy="5540149"/>
              </a:xfrm>
              <a:blipFill rotWithShape="0">
                <a:blip r:embed="rId2"/>
                <a:stretch>
                  <a:fillRect l="-1507" t="-2310" r="-1449"/>
                </a:stretch>
              </a:blipFill>
            </p:spPr>
            <p:txBody>
              <a:bodyPr/>
              <a:lstStyle/>
              <a:p>
                <a:r>
                  <a:rPr lang="en-US">
                    <a:noFill/>
                  </a:rPr>
                  <a:t> </a:t>
                </a:r>
              </a:p>
            </p:txBody>
          </p:sp>
        </mc:Fallback>
      </mc:AlternateContent>
    </p:spTree>
    <p:extLst>
      <p:ext uri="{BB962C8B-B14F-4D97-AF65-F5344CB8AC3E}">
        <p14:creationId xmlns:p14="http://schemas.microsoft.com/office/powerpoint/2010/main" val="205250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i="1" dirty="0" smtClean="0">
                    <a:solidFill>
                      <a:srgbClr val="FF0000"/>
                    </a:solidFill>
                    <a:latin typeface="Cambria Math" panose="02040503050406030204" pitchFamily="18" charset="0"/>
                  </a:rPr>
                  <a:t>1.5:</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𝑀𝑖𝑛𝑚𝑖𝑧𝑒</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𝑧</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20</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22</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18</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3</m:t>
                          </m:r>
                        </m:sub>
                      </m:sSub>
                    </m:oMath>
                  </m:oMathPara>
                </a14:m>
                <a:endParaRPr lang="en-US" dirty="0"/>
              </a:p>
              <a:p>
                <a:pPr marL="0" indent="0">
                  <a:buNone/>
                </a:pPr>
                <a:r>
                  <a:rPr lang="en-US" dirty="0"/>
                  <a:t>Subject to</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4</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6</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3</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54</m:t>
                      </m:r>
                    </m:oMath>
                  </m:oMathPara>
                </a14:m>
                <a:endParaRPr lang="en-US" dirty="0">
                  <a:solidFill>
                    <a:srgbClr val="00B050"/>
                  </a:solidFill>
                </a:endParaRPr>
              </a:p>
              <a:p>
                <a:pPr marL="0" indent="0" algn="ctr">
                  <a:buNone/>
                </a:pPr>
                <a:r>
                  <a:rPr lang="en-US" dirty="0" smtClean="0">
                    <a:solidFill>
                      <a:srgbClr val="00B050"/>
                    </a:solidFill>
                  </a:rPr>
                  <a:t> </a:t>
                </a:r>
                <a14:m>
                  <m:oMath xmlns:m="http://schemas.openxmlformats.org/officeDocument/2006/math">
                    <m:r>
                      <a:rPr lang="en-US" i="1">
                        <a:solidFill>
                          <a:srgbClr val="00B050"/>
                        </a:solidFill>
                        <a:latin typeface="Cambria Math" panose="02040503050406030204" pitchFamily="18" charset="0"/>
                      </a:rPr>
                      <m:t>4</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4</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6</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3</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65</m:t>
                    </m:r>
                  </m:oMath>
                </a14:m>
                <a:endParaRPr lang="en-US" dirty="0">
                  <a:solidFill>
                    <a:srgbClr val="00B050"/>
                  </a:solidFill>
                </a:endParaRPr>
              </a:p>
              <a:p>
                <a:pPr marL="0" indent="0" algn="ctr">
                  <a:buNone/>
                </a:pPr>
                <a14:m>
                  <m:oMath xmlns:m="http://schemas.openxmlformats.org/officeDocument/2006/math">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7</m:t>
                    </m:r>
                  </m:oMath>
                </a14:m>
                <a:r>
                  <a:rPr lang="en-US" dirty="0">
                    <a:solidFill>
                      <a:srgbClr val="00B050"/>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7</m:t>
                      </m:r>
                    </m:oMath>
                  </m:oMathPara>
                </a14:m>
                <a:endParaRPr lang="en-US" dirty="0">
                  <a:solidFill>
                    <a:srgbClr val="00B05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3</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7</m:t>
                      </m:r>
                    </m:oMath>
                  </m:oMathPara>
                </a14:m>
                <a:endParaRPr lang="en-US" dirty="0">
                  <a:solidFill>
                    <a:srgbClr val="00B05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227274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20486"/>
                <a:ext cx="10515600" cy="5556477"/>
              </a:xfrm>
            </p:spPr>
            <p:txBody>
              <a:bodyPr/>
              <a:lstStyle/>
              <a:p>
                <a:pPr marL="0" indent="0">
                  <a:buNone/>
                </a:pPr>
                <a:r>
                  <a:rPr lang="en-US" dirty="0" smtClean="0">
                    <a:solidFill>
                      <a:srgbClr val="FF0000"/>
                    </a:solidFill>
                  </a:rPr>
                  <a:t>Optimize: </a:t>
                </a:r>
                <a14:m>
                  <m:oMath xmlns:m="http://schemas.openxmlformats.org/officeDocument/2006/math">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𝑧</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oMath>
                </a14:m>
                <a:endParaRPr lang="en-US" dirty="0">
                  <a:solidFill>
                    <a:srgbClr val="FF0000"/>
                  </a:solidFill>
                </a:endParaRPr>
              </a:p>
              <a:p>
                <a:pPr marL="0" indent="0">
                  <a:buNone/>
                </a:pPr>
                <a:r>
                  <a:rPr lang="en-US" dirty="0" smtClean="0">
                    <a:solidFill>
                      <a:srgbClr val="00B050"/>
                    </a:solidFill>
                  </a:rPr>
                  <a:t>Subject to: </a:t>
                </a:r>
                <a14:m>
                  <m:oMath xmlns:m="http://schemas.openxmlformats.org/officeDocument/2006/math">
                    <m:d>
                      <m:dPr>
                        <m:begChr m:val="{"/>
                        <m:endChr m:val=""/>
                        <m:ctrlPr>
                          <a:rPr lang="en-US" i="1">
                            <a:solidFill>
                              <a:srgbClr val="00B050"/>
                            </a:solidFill>
                            <a:latin typeface="Cambria Math" panose="02040503050406030204" pitchFamily="18" charset="0"/>
                          </a:rPr>
                        </m:ctrlPr>
                      </m:dPr>
                      <m:e>
                        <m:eqArr>
                          <m:eqArrPr>
                            <m:ctrlPr>
                              <a:rPr lang="en-US" i="1">
                                <a:solidFill>
                                  <a:srgbClr val="00B050"/>
                                </a:solidFill>
                                <a:latin typeface="Cambria Math" panose="02040503050406030204" pitchFamily="18" charset="0"/>
                              </a:rPr>
                            </m:ctrlPr>
                          </m:eqArr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𝑔</m:t>
                                </m:r>
                              </m:e>
                              <m:sub>
                                <m:r>
                                  <a:rPr lang="en-US" i="1">
                                    <a:solidFill>
                                      <a:srgbClr val="00B050"/>
                                    </a:solidFill>
                                    <a:latin typeface="Cambria Math" panose="02040503050406030204" pitchFamily="18" charset="0"/>
                                  </a:rPr>
                                  <m:t>1</m:t>
                                </m:r>
                              </m:sub>
                            </m:sSub>
                            <m:d>
                              <m:dPr>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𝑛</m:t>
                                    </m:r>
                                  </m:sub>
                                </m:sSub>
                              </m:e>
                            </m:d>
                          </m:e>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𝑔</m:t>
                                </m:r>
                              </m:e>
                              <m:sub>
                                <m:r>
                                  <a:rPr lang="en-US" i="1">
                                    <a:solidFill>
                                      <a:srgbClr val="00B050"/>
                                    </a:solidFill>
                                    <a:latin typeface="Cambria Math" panose="02040503050406030204" pitchFamily="18" charset="0"/>
                                  </a:rPr>
                                  <m:t>2</m:t>
                                </m:r>
                              </m:sub>
                            </m:sSub>
                            <m:d>
                              <m:dPr>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𝑛</m:t>
                                    </m:r>
                                  </m:sub>
                                </m:sSub>
                              </m:e>
                            </m:d>
                          </m:e>
                          <m:e>
                            <m:r>
                              <a:rPr lang="en-US" i="1">
                                <a:solidFill>
                                  <a:srgbClr val="00B050"/>
                                </a:solidFill>
                                <a:latin typeface="Cambria Math" panose="02040503050406030204" pitchFamily="18" charset="0"/>
                              </a:rPr>
                              <m:t>……</m:t>
                            </m:r>
                          </m:e>
                          <m:e>
                            <m:r>
                              <a:rPr lang="en-US" i="1">
                                <a:solidFill>
                                  <a:srgbClr val="00B050"/>
                                </a:solidFill>
                                <a:latin typeface="Cambria Math" panose="02040503050406030204" pitchFamily="18" charset="0"/>
                              </a:rPr>
                              <m:t>…..</m:t>
                            </m:r>
                          </m:e>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𝑔</m:t>
                                </m:r>
                              </m:e>
                              <m:sub>
                                <m:r>
                                  <a:rPr lang="en-US" i="1">
                                    <a:solidFill>
                                      <a:srgbClr val="00B050"/>
                                    </a:solidFill>
                                    <a:latin typeface="Cambria Math" panose="02040503050406030204" pitchFamily="18" charset="0"/>
                                  </a:rPr>
                                  <m:t>𝑚</m:t>
                                </m:r>
                              </m:sub>
                            </m:sSub>
                            <m:d>
                              <m:dPr>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𝑛</m:t>
                                    </m:r>
                                  </m:sub>
                                </m:sSub>
                              </m:e>
                            </m:d>
                          </m:e>
                        </m:eqArr>
                        <m:d>
                          <m:dPr>
                            <m:begChr m:val="{"/>
                            <m:endChr m:val=""/>
                            <m:ctrlPr>
                              <a:rPr lang="en-US" i="1">
                                <a:solidFill>
                                  <a:srgbClr val="00B050"/>
                                </a:solidFill>
                                <a:latin typeface="Cambria Math" panose="02040503050406030204" pitchFamily="18" charset="0"/>
                              </a:rPr>
                            </m:ctrlPr>
                          </m:dPr>
                          <m:e>
                            <m:eqArr>
                              <m:eqArrPr>
                                <m:ctrlPr>
                                  <a:rPr lang="en-US" i="1">
                                    <a:solidFill>
                                      <a:srgbClr val="00B050"/>
                                    </a:solidFill>
                                    <a:latin typeface="Cambria Math" panose="02040503050406030204" pitchFamily="18" charset="0"/>
                                  </a:rPr>
                                </m:ctrlPr>
                              </m:eqArrPr>
                              <m:e/>
                              <m:e>
                                <m:r>
                                  <a:rPr lang="en-US" i="1">
                                    <a:solidFill>
                                      <a:srgbClr val="00B050"/>
                                    </a:solidFill>
                                    <a:latin typeface="Cambria Math" panose="02040503050406030204" pitchFamily="18" charset="0"/>
                                  </a:rPr>
                                  <m:t>≥</m:t>
                                </m:r>
                              </m:e>
                              <m:e>
                                <m:r>
                                  <a:rPr lang="en-US" i="1">
                                    <a:solidFill>
                                      <a:srgbClr val="00B050"/>
                                    </a:solidFill>
                                    <a:latin typeface="Cambria Math" panose="02040503050406030204" pitchFamily="18" charset="0"/>
                                  </a:rPr>
                                  <m:t>=</m:t>
                                </m:r>
                              </m:e>
                              <m:e>
                                <m:r>
                                  <a:rPr lang="en-US" i="1">
                                    <a:solidFill>
                                      <a:srgbClr val="00B050"/>
                                    </a:solidFill>
                                    <a:latin typeface="Cambria Math" panose="02040503050406030204" pitchFamily="18" charset="0"/>
                                  </a:rPr>
                                  <m:t>≤</m:t>
                                </m:r>
                              </m:e>
                              <m:e/>
                            </m:eqArr>
                          </m:e>
                        </m:d>
                      </m:e>
                    </m:d>
                    <m:d>
                      <m:dPr>
                        <m:begChr m:val="{"/>
                        <m:endChr m:val=""/>
                        <m:ctrlPr>
                          <a:rPr lang="en-US" i="1">
                            <a:solidFill>
                              <a:srgbClr val="00B050"/>
                            </a:solidFill>
                            <a:latin typeface="Cambria Math" panose="02040503050406030204" pitchFamily="18" charset="0"/>
                          </a:rPr>
                        </m:ctrlPr>
                      </m:dPr>
                      <m:e>
                        <m:eqArr>
                          <m:eqArrPr>
                            <m:ctrlPr>
                              <a:rPr lang="en-US" i="1">
                                <a:solidFill>
                                  <a:srgbClr val="00B050"/>
                                </a:solidFill>
                                <a:latin typeface="Cambria Math" panose="02040503050406030204" pitchFamily="18" charset="0"/>
                              </a:rPr>
                            </m:ctrlPr>
                          </m:eqArr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m:t>
                                </m:r>
                              </m:sub>
                            </m:sSub>
                          </m:e>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m:t>
                                </m:r>
                              </m:sub>
                            </m:sSub>
                          </m:e>
                          <m:e>
                            <m:r>
                              <a:rPr lang="en-US" i="1">
                                <a:solidFill>
                                  <a:srgbClr val="00B050"/>
                                </a:solidFill>
                                <a:latin typeface="Cambria Math" panose="02040503050406030204" pitchFamily="18" charset="0"/>
                              </a:rPr>
                              <m:t>…</m:t>
                            </m:r>
                          </m:e>
                          <m:e>
                            <m:r>
                              <a:rPr lang="en-US" i="1">
                                <a:solidFill>
                                  <a:srgbClr val="00B050"/>
                                </a:solidFill>
                                <a:latin typeface="Cambria Math" panose="02040503050406030204" pitchFamily="18" charset="0"/>
                              </a:rPr>
                              <m:t>…</m:t>
                            </m:r>
                          </m:e>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𝑚</m:t>
                                </m:r>
                              </m:sub>
                            </m:sSub>
                          </m:e>
                        </m:eqArr>
                      </m:e>
                    </m:d>
                  </m:oMath>
                </a14:m>
                <a:r>
                  <a:rPr lang="en-US" dirty="0">
                    <a:solidFill>
                      <a:srgbClr val="00B050"/>
                    </a:solidFill>
                  </a:rPr>
                  <a:t> </a:t>
                </a:r>
              </a:p>
              <a:p>
                <a:pPr marL="0" indent="0">
                  <a:buNone/>
                </a:pPr>
                <a:r>
                  <a:rPr lang="en-US" dirty="0"/>
                  <a:t>Each of the m constraint relationship in 1.1 involves of the three signs</a:t>
                </a:r>
                <a14:m>
                  <m:oMath xmlns:m="http://schemas.openxmlformats.org/officeDocument/2006/math">
                    <m:r>
                      <a:rPr lang="en-US" i="1">
                        <a:latin typeface="Cambria Math" panose="02040503050406030204" pitchFamily="18" charset="0"/>
                      </a:rPr>
                      <m:t> ≤, = , ≥ </m:t>
                    </m:r>
                  </m:oMath>
                </a14:m>
                <a:r>
                  <a:rPr lang="en-US" dirty="0"/>
                  <a:t>. Unconstrained mathematical programs are covered by the formalism (1.1) if each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oMath>
                </a14:m>
                <a:r>
                  <a:rPr lang="en-US" dirty="0"/>
                  <a:t> is chosen as zero and each constant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oMath>
                </a14:m>
                <a:r>
                  <a:rPr lang="en-US" dirty="0"/>
                  <a:t> is chosen as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20486"/>
                <a:ext cx="10515600" cy="5556477"/>
              </a:xfrm>
              <a:blipFill rotWithShape="0">
                <a:blip r:embed="rId2"/>
                <a:stretch>
                  <a:fillRect l="-1217" t="-1866" r="-58"/>
                </a:stretch>
              </a:blipFill>
            </p:spPr>
            <p:txBody>
              <a:bodyPr/>
              <a:lstStyle/>
              <a:p>
                <a:r>
                  <a:rPr lang="en-US">
                    <a:noFill/>
                  </a:rPr>
                  <a:t> </a:t>
                </a:r>
              </a:p>
            </p:txBody>
          </p:sp>
        </mc:Fallback>
      </mc:AlternateContent>
    </p:spTree>
    <p:extLst>
      <p:ext uri="{BB962C8B-B14F-4D97-AF65-F5344CB8AC3E}">
        <p14:creationId xmlns:p14="http://schemas.microsoft.com/office/powerpoint/2010/main" val="98579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lstStyle/>
          <a:p>
            <a:r>
              <a:rPr lang="en-US" b="1" dirty="0">
                <a:solidFill>
                  <a:srgbClr val="FF0000"/>
                </a:solidFill>
              </a:rPr>
              <a:t>Linear </a:t>
            </a:r>
            <a:r>
              <a:rPr lang="en-US" b="1" dirty="0" smtClean="0">
                <a:solidFill>
                  <a:srgbClr val="FF0000"/>
                </a:solidFill>
              </a:rPr>
              <a:t>programs</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A </a:t>
                </a:r>
                <a:r>
                  <a:rPr lang="en-US" dirty="0"/>
                  <a:t>mathematical program (1.1) is linear if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and each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  ,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 </m:t>
                    </m:r>
                  </m:oMath>
                </a14:m>
                <a:r>
                  <a:rPr lang="en-US" dirty="0"/>
                  <a:t>are linear in each of their arguments-that is, if </a:t>
                </a:r>
              </a:p>
              <a:p>
                <a14:m>
                  <m:oMath xmlns:m="http://schemas.openxmlformats.org/officeDocument/2006/math">
                    <m:r>
                      <a:rPr lang="en-US" i="1" smtClean="0">
                        <a:solidFill>
                          <a:srgbClr val="FF0000"/>
                        </a:solidFill>
                        <a:latin typeface="Cambria Math" panose="02040503050406030204" pitchFamily="18" charset="0"/>
                      </a:rPr>
                      <m:t>𝑓</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e>
                    </m:d>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𝑐</m:t>
                        </m:r>
                      </m:e>
                      <m:sub>
                        <m:r>
                          <a:rPr lang="en-US" i="1">
                            <a:solidFill>
                              <a:srgbClr val="FF0000"/>
                            </a:solidFill>
                            <a:latin typeface="Cambria Math" panose="02040503050406030204" pitchFamily="18" charset="0"/>
                          </a:rPr>
                          <m:t>1</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𝑐</m:t>
                        </m:r>
                      </m:e>
                      <m:sub>
                        <m:r>
                          <a:rPr lang="en-US" i="1">
                            <a:solidFill>
                              <a:srgbClr val="FF0000"/>
                            </a:solidFill>
                            <a:latin typeface="Cambria Math" panose="02040503050406030204" pitchFamily="18" charset="0"/>
                          </a:rPr>
                          <m:t>2</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𝑐</m:t>
                        </m:r>
                      </m:e>
                      <m:sub>
                        <m:r>
                          <a:rPr lang="en-US" i="1">
                            <a:solidFill>
                              <a:srgbClr val="FF0000"/>
                            </a:solidFill>
                            <a:latin typeface="Cambria Math" panose="02040503050406030204" pitchFamily="18" charset="0"/>
                          </a:rPr>
                          <m:t>𝑛</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oMath>
                </a14:m>
                <a:endParaRPr lang="en-US" dirty="0">
                  <a:solidFill>
                    <a:srgbClr val="FF0000"/>
                  </a:solidFill>
                </a:endParaRPr>
              </a:p>
              <a:p>
                <a14:m>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𝑔</m:t>
                        </m:r>
                      </m:e>
                      <m:sub>
                        <m:r>
                          <a:rPr lang="en-US" i="1">
                            <a:solidFill>
                              <a:srgbClr val="00B050"/>
                            </a:solidFill>
                            <a:latin typeface="Cambria Math" panose="02040503050406030204" pitchFamily="18" charset="0"/>
                          </a:rPr>
                          <m:t>𝑖</m:t>
                        </m:r>
                      </m:sub>
                    </m:sSub>
                    <m:d>
                      <m:dPr>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𝑛</m:t>
                            </m:r>
                          </m:sub>
                        </m:sSub>
                      </m:e>
                    </m:d>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𝑐</m:t>
                        </m:r>
                      </m:e>
                      <m:sub>
                        <m:r>
                          <a:rPr lang="en-US" i="1">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1</m:t>
                        </m:r>
                      </m:sub>
                    </m:sSub>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1</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𝑐</m:t>
                        </m:r>
                      </m:e>
                      <m:sub>
                        <m:r>
                          <a:rPr lang="en-US" i="1">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2</m:t>
                        </m:r>
                      </m:sub>
                    </m:sSub>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2</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𝑐</m:t>
                        </m:r>
                      </m:e>
                      <m:sub>
                        <m:r>
                          <a:rPr lang="en-US" i="1">
                            <a:solidFill>
                              <a:srgbClr val="00B050"/>
                            </a:solidFill>
                            <a:latin typeface="Cambria Math" panose="02040503050406030204" pitchFamily="18" charset="0"/>
                          </a:rPr>
                          <m:t>𝑖𝑛</m:t>
                        </m:r>
                      </m:sub>
                    </m:sSub>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𝑥</m:t>
                        </m:r>
                      </m:e>
                      <m:sub>
                        <m:r>
                          <a:rPr lang="en-US" i="1">
                            <a:solidFill>
                              <a:srgbClr val="00B050"/>
                            </a:solidFill>
                            <a:latin typeface="Cambria Math" panose="02040503050406030204" pitchFamily="18" charset="0"/>
                          </a:rPr>
                          <m:t>𝑛</m:t>
                        </m:r>
                      </m:sub>
                    </m:sSub>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  </m:t>
                    </m:r>
                  </m:oMath>
                </a14:m>
                <a:endParaRPr lang="en-US" dirty="0"/>
              </a:p>
              <a:p>
                <a:pPr marL="0" indent="0">
                  <a:buNone/>
                </a:pPr>
                <a:r>
                  <a:rPr lang="en-US" dirty="0" smtClean="0">
                    <a:solidFill>
                      <a:srgbClr val="00B050"/>
                    </a:solidFill>
                  </a:rPr>
                  <a:t>Where </a:t>
                </a:r>
                <a14:m>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𝑐</m:t>
                        </m:r>
                      </m:e>
                      <m:sub>
                        <m:r>
                          <a:rPr lang="en-US" i="1">
                            <a:solidFill>
                              <a:srgbClr val="00B050"/>
                            </a:solidFill>
                            <a:latin typeface="Cambria Math" panose="02040503050406030204" pitchFamily="18" charset="0"/>
                          </a:rPr>
                          <m:t>𝑗</m:t>
                        </m:r>
                      </m:sub>
                    </m:sSub>
                  </m:oMath>
                </a14:m>
                <a:r>
                  <a:rPr lang="en-US" dirty="0">
                    <a:solidFill>
                      <a:srgbClr val="00B050"/>
                    </a:solidFill>
                  </a:rPr>
                  <a:t> and </a:t>
                </a:r>
                <a14:m>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𝑎</m:t>
                        </m:r>
                      </m:e>
                      <m:sub>
                        <m:r>
                          <a:rPr lang="en-US" i="1">
                            <a:solidFill>
                              <a:srgbClr val="00B050"/>
                            </a:solidFill>
                            <a:latin typeface="Cambria Math" panose="02040503050406030204" pitchFamily="18" charset="0"/>
                          </a:rPr>
                          <m:t>𝑖𝑗</m:t>
                        </m:r>
                      </m:sub>
                    </m:sSub>
                  </m:oMath>
                </a14:m>
                <a:r>
                  <a:rPr lang="en-US" dirty="0">
                    <a:solidFill>
                      <a:srgbClr val="00B050"/>
                    </a:solidFill>
                  </a:rPr>
                  <a:t> </a:t>
                </a:r>
                <a14:m>
                  <m:oMath xmlns:m="http://schemas.openxmlformats.org/officeDocument/2006/math">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𝑚</m:t>
                    </m:r>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 ….. , </m:t>
                    </m:r>
                    <m:r>
                      <a:rPr lang="en-US" i="1">
                        <a:solidFill>
                          <a:srgbClr val="00B050"/>
                        </a:solidFill>
                        <a:latin typeface="Cambria Math" panose="02040503050406030204" pitchFamily="18" charset="0"/>
                      </a:rPr>
                      <m:t>𝑛</m:t>
                    </m:r>
                    <m:r>
                      <a:rPr lang="en-US" i="1">
                        <a:solidFill>
                          <a:srgbClr val="00B050"/>
                        </a:solidFill>
                        <a:latin typeface="Cambria Math" panose="02040503050406030204" pitchFamily="18" charset="0"/>
                      </a:rPr>
                      <m:t>)</m:t>
                    </m:r>
                  </m:oMath>
                </a14:m>
                <a:r>
                  <a:rPr lang="en-US" dirty="0">
                    <a:solidFill>
                      <a:srgbClr val="00B050"/>
                    </a:solidFill>
                  </a:rPr>
                  <a:t> are known constants.</a:t>
                </a:r>
              </a:p>
              <a:p>
                <a:pPr marL="0" indent="0">
                  <a:buNone/>
                </a:pPr>
                <a:r>
                  <a:rPr lang="en-US" dirty="0"/>
                  <a:t>Any other mathematical programs is nonlinear. Thus example 1.1 describes a nonlinear programs, in view of the form of z.</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696"/>
                </a:stretch>
              </a:blipFill>
            </p:spPr>
            <p:txBody>
              <a:bodyPr/>
              <a:lstStyle/>
              <a:p>
                <a:r>
                  <a:rPr lang="en-US">
                    <a:noFill/>
                  </a:rPr>
                  <a:t> </a:t>
                </a:r>
              </a:p>
            </p:txBody>
          </p:sp>
        </mc:Fallback>
      </mc:AlternateContent>
    </p:spTree>
    <p:extLst>
      <p:ext uri="{BB962C8B-B14F-4D97-AF65-F5344CB8AC3E}">
        <p14:creationId xmlns:p14="http://schemas.microsoft.com/office/powerpoint/2010/main" val="359764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Integer programs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An </a:t>
            </a:r>
            <a:r>
              <a:rPr lang="en-US" dirty="0"/>
              <a:t>integer program is a linear program with the additional restriction that the input variables be integers. It is not necessary that the coefficients in (1.2) and (1.3), and the constants in (1.1), also be integers, but this will very often be the case.</a:t>
            </a:r>
          </a:p>
          <a:p>
            <a:endParaRPr lang="en-US" dirty="0"/>
          </a:p>
        </p:txBody>
      </p:sp>
    </p:spTree>
    <p:extLst>
      <p:ext uri="{BB962C8B-B14F-4D97-AF65-F5344CB8AC3E}">
        <p14:creationId xmlns:p14="http://schemas.microsoft.com/office/powerpoint/2010/main" val="289561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Quadratic programs </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a:t>
                </a:r>
                <a:r>
                  <a:rPr lang="en-US" dirty="0"/>
                  <a:t>quadratic program is a mathematical program in which each constraint is linear-that is, each constraint function has the form (1.3)- but the objective is of the form </a:t>
                </a:r>
              </a:p>
              <a:p>
                <a14:m>
                  <m:oMath xmlns:m="http://schemas.openxmlformats.org/officeDocument/2006/math">
                    <m:r>
                      <a:rPr lang="en-US" i="1" smtClean="0">
                        <a:solidFill>
                          <a:srgbClr val="FF0000"/>
                        </a:solidFill>
                        <a:latin typeface="Cambria Math" panose="02040503050406030204" pitchFamily="18" charset="0"/>
                      </a:rPr>
                      <m:t>𝑓</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e>
                    </m:d>
                    <m:r>
                      <a:rPr lang="en-US" i="1">
                        <a:solidFill>
                          <a:srgbClr val="FF0000"/>
                        </a:solidFill>
                        <a:latin typeface="Cambria Math" panose="02040503050406030204" pitchFamily="18" charset="0"/>
                      </a:rPr>
                      <m:t>=</m:t>
                    </m:r>
                    <m:nary>
                      <m:naryPr>
                        <m:chr m:val="∑"/>
                        <m:limLoc m:val="undOvr"/>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𝑛</m:t>
                        </m:r>
                      </m:sup>
                      <m:e>
                        <m:nary>
                          <m:naryPr>
                            <m:chr m:val="∑"/>
                            <m:limLoc m:val="undOvr"/>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𝑗</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𝑚</m:t>
                            </m:r>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𝑐</m:t>
                                </m:r>
                              </m:e>
                              <m:sub>
                                <m:r>
                                  <a:rPr lang="en-US" i="1">
                                    <a:solidFill>
                                      <a:srgbClr val="FF0000"/>
                                    </a:solidFill>
                                    <a:latin typeface="Cambria Math" panose="02040503050406030204" pitchFamily="18" charset="0"/>
                                  </a:rPr>
                                  <m:t>𝑖𝑗</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𝑗</m:t>
                                </m:r>
                              </m:sub>
                            </m:sSub>
                          </m:e>
                        </m:nary>
                      </m:e>
                    </m:nary>
                    <m:r>
                      <a:rPr lang="en-US" i="1">
                        <a:solidFill>
                          <a:srgbClr val="FF0000"/>
                        </a:solidFill>
                        <a:latin typeface="Cambria Math" panose="02040503050406030204" pitchFamily="18" charset="0"/>
                      </a:rPr>
                      <m:t>+</m:t>
                    </m:r>
                    <m:nary>
                      <m:naryPr>
                        <m:chr m:val="∑"/>
                        <m:limLoc m:val="undOvr"/>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𝑛</m:t>
                        </m:r>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𝑑</m:t>
                            </m:r>
                          </m:e>
                          <m:sub>
                            <m:r>
                              <a:rPr lang="en-US" i="1">
                                <a:solidFill>
                                  <a:srgbClr val="FF0000"/>
                                </a:solidFill>
                                <a:latin typeface="Cambria Math" panose="02040503050406030204" pitchFamily="18" charset="0"/>
                              </a:rPr>
                              <m:t>𝑖</m:t>
                            </m:r>
                          </m:sub>
                        </m:sSub>
                      </m:e>
                    </m:nary>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m:t>
                    </m:r>
                  </m:oMath>
                </a14:m>
                <a:endParaRPr lang="en-US" dirty="0"/>
              </a:p>
              <a:p>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𝑖𝑗</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oMath>
                </a14:m>
                <a:r>
                  <a:rPr lang="en-US" dirty="0"/>
                  <a:t> are known constants.</a:t>
                </a:r>
              </a:p>
              <a:p>
                <a:r>
                  <a:rPr lang="en-US" dirty="0"/>
                  <a:t>The program given in Example 1.1 is quadratic. Both constraints are linear, and the objective has the form (1.4), with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2</m:t>
                    </m:r>
                  </m:oMath>
                </a14:m>
                <a:r>
                  <a:rPr lang="en-US" dirty="0"/>
                  <a:t> (two variables),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11</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21</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22</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 </m:t>
                    </m:r>
                    <m:r>
                      <a:rPr lang="en-US" i="1">
                        <a:latin typeface="Cambria Math" panose="02040503050406030204" pitchFamily="18" charset="0"/>
                      </a:rPr>
                      <m:t>𝑎𝑛𝑑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295133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9518"/>
          </a:xfrm>
        </p:spPr>
        <p:txBody>
          <a:bodyPr/>
          <a:lstStyle/>
          <a:p>
            <a:r>
              <a:rPr lang="en-US" b="1" dirty="0">
                <a:solidFill>
                  <a:srgbClr val="FF0000"/>
                </a:solidFill>
              </a:rPr>
              <a:t>Problem formulation</a:t>
            </a:r>
            <a:endParaRPr lang="en-US" dirty="0">
              <a:solidFill>
                <a:srgbClr val="FF0000"/>
              </a:solidFill>
            </a:endParaRPr>
          </a:p>
        </p:txBody>
      </p:sp>
      <p:sp>
        <p:nvSpPr>
          <p:cNvPr id="3" name="Content Placeholder 2"/>
          <p:cNvSpPr>
            <a:spLocks noGrp="1"/>
          </p:cNvSpPr>
          <p:nvPr>
            <p:ph idx="1"/>
          </p:nvPr>
        </p:nvSpPr>
        <p:spPr>
          <a:xfrm>
            <a:off x="838200" y="1224644"/>
            <a:ext cx="10515600" cy="4952319"/>
          </a:xfrm>
        </p:spPr>
        <p:txBody>
          <a:bodyPr>
            <a:noAutofit/>
          </a:bodyPr>
          <a:lstStyle/>
          <a:p>
            <a:pPr algn="just"/>
            <a:r>
              <a:rPr lang="en-US" sz="2400" dirty="0" smtClean="0"/>
              <a:t>Optimization </a:t>
            </a:r>
            <a:r>
              <a:rPr lang="en-US" sz="2400" dirty="0"/>
              <a:t>problems most often are stated verbally. The solution procedure is to model the problem with a mathematical program and then solve the program by the techniques described in next chapters. The following approach is recommended for transforming a word problem into a mathematical program:</a:t>
            </a:r>
          </a:p>
          <a:p>
            <a:pPr algn="just"/>
            <a:r>
              <a:rPr lang="en-US" sz="2400" b="1" dirty="0">
                <a:solidFill>
                  <a:srgbClr val="00B050"/>
                </a:solidFill>
              </a:rPr>
              <a:t>Step 1:</a:t>
            </a:r>
            <a:r>
              <a:rPr lang="en-US" sz="2400" dirty="0"/>
              <a:t> determine the quantity to be optimized and express it as a mathematical function. Doing so serves to define the input variables.</a:t>
            </a:r>
          </a:p>
          <a:p>
            <a:pPr algn="just"/>
            <a:r>
              <a:rPr lang="en-US" sz="2400" b="1" dirty="0">
                <a:solidFill>
                  <a:srgbClr val="00B050"/>
                </a:solidFill>
              </a:rPr>
              <a:t>Step 2:</a:t>
            </a:r>
            <a:r>
              <a:rPr lang="en-US" sz="2400" dirty="0"/>
              <a:t> Identify all stipulated requirements, restrictions, and limitations, and express them mathematically. These requirements constitute the constraints.</a:t>
            </a:r>
          </a:p>
          <a:p>
            <a:pPr algn="just"/>
            <a:r>
              <a:rPr lang="en-US" sz="2400" b="1" dirty="0">
                <a:solidFill>
                  <a:srgbClr val="00B050"/>
                </a:solidFill>
              </a:rPr>
              <a:t>Step 3:</a:t>
            </a:r>
            <a:r>
              <a:rPr lang="en-US" sz="2400" dirty="0"/>
              <a:t> Express any hidden conditions. Such conditions are not stipulated explicitly in the problem but are apparent from the physical situation being modeled. Generally they non-negativity or integer requirements on the input variables.</a:t>
            </a:r>
          </a:p>
        </p:txBody>
      </p:sp>
    </p:spTree>
    <p:extLst>
      <p:ext uri="{BB962C8B-B14F-4D97-AF65-F5344CB8AC3E}">
        <p14:creationId xmlns:p14="http://schemas.microsoft.com/office/powerpoint/2010/main" val="385923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FF0000"/>
                </a:solidFill>
              </a:rPr>
              <a:t>Solution </a:t>
            </a:r>
            <a:r>
              <a:rPr lang="en-US" b="1" dirty="0">
                <a:solidFill>
                  <a:srgbClr val="FF0000"/>
                </a:solidFill>
              </a:rPr>
              <a:t>Convention</a:t>
            </a:r>
            <a:r>
              <a:rPr lang="en-US" dirty="0"/>
              <a:t/>
            </a:r>
            <a:br>
              <a:rPr lang="en-US" dirty="0"/>
            </a:br>
            <a:endParaRPr lang="en-US" dirty="0"/>
          </a:p>
        </p:txBody>
      </p:sp>
      <p:sp>
        <p:nvSpPr>
          <p:cNvPr id="3" name="Content Placeholder 2"/>
          <p:cNvSpPr>
            <a:spLocks noGrp="1"/>
          </p:cNvSpPr>
          <p:nvPr>
            <p:ph idx="1"/>
          </p:nvPr>
        </p:nvSpPr>
        <p:spPr/>
        <p:txBody>
          <a:bodyPr/>
          <a:lstStyle/>
          <a:p>
            <a:pPr marL="0" indent="0" algn="just">
              <a:buNone/>
            </a:pPr>
            <a:endParaRPr lang="en-US" dirty="0" smtClean="0"/>
          </a:p>
          <a:p>
            <a:pPr marL="0" indent="0" algn="just">
              <a:buNone/>
            </a:pPr>
            <a:r>
              <a:rPr lang="en-US" dirty="0" smtClean="0"/>
              <a:t>In </a:t>
            </a:r>
            <a:r>
              <a:rPr lang="en-US" dirty="0"/>
              <a:t>any mathematical program. We seek a solution. If a number of equally optimal solutions exist, then any one will do. There is no preference between equally optimal solutions if there is no preference stipulated in the constraints.</a:t>
            </a:r>
          </a:p>
          <a:p>
            <a:pPr algn="just"/>
            <a:endParaRPr lang="en-US" dirty="0"/>
          </a:p>
        </p:txBody>
      </p:sp>
    </p:spTree>
    <p:extLst>
      <p:ext uri="{BB962C8B-B14F-4D97-AF65-F5344CB8AC3E}">
        <p14:creationId xmlns:p14="http://schemas.microsoft.com/office/powerpoint/2010/main" val="37528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Solved problems</a:t>
            </a:r>
            <a:r>
              <a:rPr lang="en-US" sz="3200" dirty="0"/>
              <a:t/>
            </a:r>
            <a:br>
              <a:rPr lang="en-US" sz="3200" dirty="0"/>
            </a:br>
            <a:endParaRPr lang="en-US" dirty="0"/>
          </a:p>
        </p:txBody>
      </p:sp>
      <p:sp>
        <p:nvSpPr>
          <p:cNvPr id="3" name="Content Placeholder 2"/>
          <p:cNvSpPr>
            <a:spLocks noGrp="1"/>
          </p:cNvSpPr>
          <p:nvPr>
            <p:ph idx="1"/>
          </p:nvPr>
        </p:nvSpPr>
        <p:spPr/>
        <p:txBody>
          <a:bodyPr>
            <a:normAutofit/>
          </a:bodyPr>
          <a:lstStyle/>
          <a:p>
            <a:pPr marL="457200" lvl="1" indent="0" algn="just">
              <a:buNone/>
            </a:pPr>
            <a:r>
              <a:rPr lang="en-US" sz="2800" dirty="0" smtClean="0">
                <a:solidFill>
                  <a:srgbClr val="FF0000"/>
                </a:solidFill>
              </a:rPr>
              <a:t>1.1: </a:t>
            </a:r>
            <a:r>
              <a:rPr lang="en-US" sz="2800" dirty="0" smtClean="0">
                <a:solidFill>
                  <a:srgbClr val="002060"/>
                </a:solidFill>
              </a:rPr>
              <a:t>The </a:t>
            </a:r>
            <a:r>
              <a:rPr lang="en-US" sz="2800" dirty="0">
                <a:solidFill>
                  <a:srgbClr val="002060"/>
                </a:solidFill>
              </a:rPr>
              <a:t>Village Butcher Shop traditionally makes its meat loaf a combination of lean ground beef and ground pork. The ground beef contain 80 percent meat and 20 percent fat, and the coasts the shops 80c per pound. The ground pork contains 68 percent meat and 32 fat and costs 60c per pound. How much of each kind of meat should the shop use in each pound of meat loaf if it wants to minimize its costs and to keep the fat content of the meat loaf to no more than 25 percent?</a:t>
            </a:r>
          </a:p>
        </p:txBody>
      </p:sp>
    </p:spTree>
    <p:extLst>
      <p:ext uri="{BB962C8B-B14F-4D97-AF65-F5344CB8AC3E}">
        <p14:creationId xmlns:p14="http://schemas.microsoft.com/office/powerpoint/2010/main" val="37632834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909</Words>
  <Application>Microsoft Office PowerPoint</Application>
  <PresentationFormat>Widescreen</PresentationFormat>
  <Paragraphs>139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Chapter 1  Mathematical Programming</vt:lpstr>
      <vt:lpstr>PowerPoint Presentation</vt:lpstr>
      <vt:lpstr>PowerPoint Presentation</vt:lpstr>
      <vt:lpstr>Linear programs</vt:lpstr>
      <vt:lpstr>Integer programs </vt:lpstr>
      <vt:lpstr>Quadratic programs  </vt:lpstr>
      <vt:lpstr>Problem formulation</vt:lpstr>
      <vt:lpstr> Solution Convention </vt:lpstr>
      <vt:lpstr>Solved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1.5:  Universal Mines Inc. operates three mines in West Virginia. The ore from each mine is separated into two grades before it is shipped; the daily production capacities of mines, as well as their daily operating costs, are as follows: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Mathematical Programming</dc:title>
  <dc:creator>Jamal</dc:creator>
  <cp:lastModifiedBy>Jamal</cp:lastModifiedBy>
  <cp:revision>16</cp:revision>
  <dcterms:created xsi:type="dcterms:W3CDTF">2017-10-02T19:16:25Z</dcterms:created>
  <dcterms:modified xsi:type="dcterms:W3CDTF">2017-10-02T20:40:31Z</dcterms:modified>
</cp:coreProperties>
</file>